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5"/>
  </p:notesMasterIdLst>
  <p:sldIdLst>
    <p:sldId id="256" r:id="rId2"/>
    <p:sldId id="257" r:id="rId3"/>
    <p:sldId id="258" r:id="rId4"/>
    <p:sldId id="274" r:id="rId5"/>
    <p:sldId id="287" r:id="rId6"/>
    <p:sldId id="285" r:id="rId7"/>
    <p:sldId id="286" r:id="rId8"/>
    <p:sldId id="288" r:id="rId9"/>
    <p:sldId id="296" r:id="rId10"/>
    <p:sldId id="271" r:id="rId11"/>
    <p:sldId id="291" r:id="rId12"/>
    <p:sldId id="283" r:id="rId13"/>
    <p:sldId id="281" r:id="rId14"/>
    <p:sldId id="272" r:id="rId15"/>
    <p:sldId id="276" r:id="rId16"/>
    <p:sldId id="273" r:id="rId17"/>
    <p:sldId id="292" r:id="rId18"/>
    <p:sldId id="277" r:id="rId19"/>
    <p:sldId id="270" r:id="rId20"/>
    <p:sldId id="278" r:id="rId21"/>
    <p:sldId id="294" r:id="rId22"/>
    <p:sldId id="279" r:id="rId23"/>
    <p:sldId id="29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Colin Snook" initials="cfs" lastIdx="1" clrIdx="1">
    <p:extLst>
      <p:ext uri="{19B8F6BF-5375-455C-9EA6-DF929625EA0E}">
        <p15:presenceInfo xmlns:p15="http://schemas.microsoft.com/office/powerpoint/2012/main" userId="" providerId=""/>
      </p:ext>
    </p:extLst>
  </p:cmAuthor>
  <p:cmAuthor id="3" name="Colin Snook" initials="cfs [2]" lastIdx="1" clrIdx="2">
    <p:extLst>
      <p:ext uri="{19B8F6BF-5375-455C-9EA6-DF929625EA0E}">
        <p15:presenceInfo xmlns:p15="http://schemas.microsoft.com/office/powerpoint/2012/main" userId="" providerId=""/>
      </p:ext>
    </p:extLst>
  </p:cmAuthor>
  <p:cmAuthor id="4" name="Colin Snook" initials="cfs [3]" lastIdx="1" clrIdx="3">
    <p:extLst>
      <p:ext uri="{19B8F6BF-5375-455C-9EA6-DF929625EA0E}">
        <p15:presenceInfo xmlns:p15="http://schemas.microsoft.com/office/powerpoint/2012/main" userId="" providerId=""/>
      </p:ext>
    </p:extLst>
  </p:cmAuthor>
  <p:cmAuthor id="5" name="Colin Snook" initials="cfs [4]" lastIdx="1" clrIdx="4">
    <p:extLst>
      <p:ext uri="{19B8F6BF-5375-455C-9EA6-DF929625EA0E}">
        <p15:presenceInfo xmlns:p15="http://schemas.microsoft.com/office/powerpoint/2012/main" userId="" providerId=""/>
      </p:ext>
    </p:extLst>
  </p:cmAuthor>
  <p:cmAuthor id="6" name="Colin Snook" initials="cfs [5]" lastIdx="1" clrIdx="5">
    <p:extLst>
      <p:ext uri="{19B8F6BF-5375-455C-9EA6-DF929625EA0E}">
        <p15:presenceInfo xmlns:p15="http://schemas.microsoft.com/office/powerpoint/2012/main" userId="" providerId=""/>
      </p:ext>
    </p:extLst>
  </p:cmAuthor>
  <p:cmAuthor id="7" name="Colin Snook" initials="cfs [6]" lastIdx="1" clrIdx="6">
    <p:extLst>
      <p:ext uri="{19B8F6BF-5375-455C-9EA6-DF929625EA0E}">
        <p15:presenceInfo xmlns:p15="http://schemas.microsoft.com/office/powerpoint/2012/main" userId="" providerId=""/>
      </p:ext>
    </p:extLst>
  </p:cmAuthor>
  <p:cmAuthor id="8" name="Colin Snook" initials="cfs [7]" lastIdx="1" clrIdx="7">
    <p:extLst>
      <p:ext uri="{19B8F6BF-5375-455C-9EA6-DF929625EA0E}">
        <p15:presenceInfo xmlns:p15="http://schemas.microsoft.com/office/powerpoint/2012/main" userId="" providerId=""/>
      </p:ext>
    </p:extLst>
  </p:cmAuthor>
  <p:cmAuthor id="9" name="Colin Snook" initials="cfs [8]" lastIdx="1" clrIdx="8">
    <p:extLst>
      <p:ext uri="{19B8F6BF-5375-455C-9EA6-DF929625EA0E}">
        <p15:presenceInfo xmlns:p15="http://schemas.microsoft.com/office/powerpoint/2012/main" userId="" providerId=""/>
      </p:ext>
    </p:extLst>
  </p:cmAuthor>
  <p:cmAuthor id="10" name="Colin Snook" initials="cfs [9]" lastIdx="1" clrIdx="9">
    <p:extLst>
      <p:ext uri="{19B8F6BF-5375-455C-9EA6-DF929625EA0E}">
        <p15:presenceInfo xmlns:p15="http://schemas.microsoft.com/office/powerpoint/2012/main" userId="" providerId=""/>
      </p:ext>
    </p:extLst>
  </p:cmAuthor>
  <p:cmAuthor id="11" name="Colin Snook" initials="cfs [10]" lastIdx="1" clrIdx="10">
    <p:extLst>
      <p:ext uri="{19B8F6BF-5375-455C-9EA6-DF929625EA0E}">
        <p15:presenceInfo xmlns:p15="http://schemas.microsoft.com/office/powerpoint/2012/main" userId="" providerId=""/>
      </p:ext>
    </p:extLst>
  </p:cmAuthor>
  <p:cmAuthor id="12" name="Colin Snook" initials="cfs [11]" lastIdx="1" clrIdx="11">
    <p:extLst>
      <p:ext uri="{19B8F6BF-5375-455C-9EA6-DF929625EA0E}">
        <p15:presenceInfo xmlns:p15="http://schemas.microsoft.com/office/powerpoint/2012/main" userId="" providerId=""/>
      </p:ext>
    </p:extLst>
  </p:cmAuthor>
  <p:cmAuthor id="13" name="Colin Snook" initials="cfs [12]" lastIdx="1" clrIdx="12">
    <p:extLst>
      <p:ext uri="{19B8F6BF-5375-455C-9EA6-DF929625EA0E}">
        <p15:presenceInfo xmlns:p15="http://schemas.microsoft.com/office/powerpoint/2012/main" userId="" providerId=""/>
      </p:ext>
    </p:extLst>
  </p:cmAuthor>
  <p:cmAuthor id="14" name="Colin Snook" initials="cfs [13]" lastIdx="1" clrIdx="13">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7"/>
    <p:restoredTop sz="94989"/>
  </p:normalViewPr>
  <p:slideViewPr>
    <p:cSldViewPr snapToGrid="0" snapToObjects="1">
      <p:cViewPr varScale="1">
        <p:scale>
          <a:sx n="142" d="100"/>
          <a:sy n="142" d="100"/>
        </p:scale>
        <p:origin x="464" y="184"/>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0-09-08T17:33:03.034" idx="1">
    <p:pos x="4540" y="1553"/>
    <p:text>would 'given sets' be better than 'carrier sets'? </p:text>
    <p:extLst>
      <p:ext uri="{C676402C-5697-4E1C-873F-D02D1690AC5C}">
        <p15:threadingInfo xmlns:p15="http://schemas.microsoft.com/office/powerpoint/2012/main" timeZoneBias="-60"/>
      </p:ext>
    </p:extLst>
  </p:cm>
  <p:cm authorId="5" dt="2020-09-08T17:33:57.705" idx="1">
    <p:pos x="4828" y="1869"/>
    <p:text>and events?</p:text>
    <p:extLst>
      <p:ext uri="{C676402C-5697-4E1C-873F-D02D1690AC5C}">
        <p15:threadingInfo xmlns:p15="http://schemas.microsoft.com/office/powerpoint/2012/main" timeZoneBias="-60"/>
      </p:ext>
    </p:extLst>
  </p:cm>
  <p:cm authorId="6" dt="2020-09-08T18:46:54.702" idx="1">
    <p:pos x="4552" y="3411"/>
    <p:text>is new event part of superposition?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20-09-08T18:56:32.577" idx="1">
    <p:pos x="3191" y="2699"/>
    <p:text>what has changed in Rule 7 and 8?</p:text>
    <p:extLst>
      <p:ext uri="{C676402C-5697-4E1C-873F-D02D1690AC5C}">
        <p15:threadingInfo xmlns:p15="http://schemas.microsoft.com/office/powerpoint/2012/main" timeZoneBias="-60"/>
      </p:ext>
    </p:extLst>
  </p:cm>
  <p:cm authorId="8" dt="2020-09-08T18:57:08.104" idx="1">
    <p:pos x="503" y="1016"/>
    <p:text>would it be better to show SE and SF in blue (i.e. the refinement adds only one of the parallel regions which is more often what we do?</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20-09-08T19:05:32.464" idx="1">
    <p:pos x="3558" y="1378"/>
    <p:text>changed 'control' to 'monitored'</p:text>
    <p:extLst>
      <p:ext uri="{C676402C-5697-4E1C-873F-D02D1690AC5C}">
        <p15:threadingInfo xmlns:p15="http://schemas.microsoft.com/office/powerpoint/2012/main" timeZoneBias="-60"/>
      </p:ext>
    </p:extLst>
  </p:cm>
  <p:cm authorId="10" dt="2020-09-08T19:07:31.752" idx="1">
    <p:pos x="4958" y="3349"/>
    <p:text>I reworded 'unexpected battery dropped'.  Also... we could leave out 'sensing of adverse environment' since i don't think that is modelled is it?</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1" dt="2020-09-08T19:14:05.591" idx="1">
    <p:pos x="4626" y="2040"/>
    <p:text>ideal property should be just ... =&gt; BatteryOK=TRUE  (i.e. remove 'or toLand')</p:text>
    <p:extLst>
      <p:ext uri="{C676402C-5697-4E1C-873F-D02D1690AC5C}">
        <p15:threadingInfo xmlns:p15="http://schemas.microsoft.com/office/powerpoint/2012/main" timeZoneBias="-60"/>
      </p:ext>
    </p:extLst>
  </p:cm>
  <p:cm authorId="12" dt="2020-09-08T19:16:54.941" idx="1">
    <p:pos x="4518" y="305"/>
    <p:text>I added 'using theorem provers' in heading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3" dt="2020-09-08T19:17:47.409" idx="1">
    <p:pos x="4896" y="198"/>
    <p:text>i added 'using LTL model checking' ?</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4" dt="2020-09-08T19:23:13" idx="1">
    <p:pos x="3140" y="1192"/>
    <p:text>we should probably introduce this a bit more.. e.g. a screenshot?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9/8/20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Re “</a:t>
            </a:r>
            <a:r>
              <a:rPr lang="en-US" altLang="zh-CN" sz="1700" dirty="0" smtClean="0"/>
              <a:t>A trigger event is de-queued and consumed by firing all transitions that it enables</a:t>
            </a:r>
            <a:r>
              <a:rPr lang="en-GB" altLang="zh-CN" sz="1200" dirty="0" smtClean="0"/>
              <a:t>”</a:t>
            </a:r>
            <a:r>
              <a:rPr lang="en-GB" altLang="zh-CN" sz="1200" baseline="0" dirty="0" smtClean="0"/>
              <a:t> </a:t>
            </a:r>
            <a:r>
              <a:rPr lang="mr-IN" altLang="zh-CN" sz="1200" baseline="0" dirty="0" smtClean="0"/>
              <a:t>–</a:t>
            </a:r>
            <a:r>
              <a:rPr lang="en-GB" altLang="zh-CN" sz="1200" baseline="0" dirty="0" smtClean="0"/>
              <a:t> of course they have to be in </a:t>
            </a:r>
            <a:r>
              <a:rPr lang="en-GB" altLang="zh-CN" sz="1200" baseline="0" dirty="0" err="1" smtClean="0"/>
              <a:t>parrallel</a:t>
            </a:r>
            <a:r>
              <a:rPr lang="en-GB" altLang="zh-CN" sz="1200" baseline="0" dirty="0" smtClean="0"/>
              <a:t> regions to all be enabled</a:t>
            </a:r>
            <a:endParaRPr lang="en-US" altLang="zh-CN" sz="1700" dirty="0" smtClean="0"/>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103192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refinement is not used by our SCXML models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8372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482309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52260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46876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Abstraction: Rule 8 path refinement</a:t>
            </a:r>
          </a:p>
          <a:p>
            <a:pPr marL="228600" indent="-228600">
              <a:buFont typeface="+mj-lt"/>
              <a:buAutoNum type="arabicPeriod"/>
            </a:pPr>
            <a:r>
              <a:rPr lang="en-US" dirty="0"/>
              <a:t>First Refinement: Rule 2 basic-to-or state rule</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1380943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Second refinement: Rule 4 and-state rule. I</a:t>
            </a:r>
            <a:r>
              <a:rPr lang="en-US" sz="1200" kern="1200" dirty="0">
                <a:solidFill>
                  <a:schemeClr val="tx1"/>
                </a:solidFill>
                <a:effectLst/>
                <a:latin typeface="+mn-lt"/>
                <a:ea typeface="+mn-ea"/>
                <a:cs typeface="+mn-cs"/>
              </a:rPr>
              <a:t>ntroduce a requirement to constrain drone operation to a battery charge of at least 20% capacity.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Third Refinement:  Rule 7 state extension rule. data remapping of the abstract states TAKEOFF, CLIMB and HOVER, which should be distinct from the states in this refinement, as the state ABORT is introduced. </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6869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I.e. transition loops and raised internal triggers do not introduce endless live- lock, but eventually terminate to allow the next external trigger to be consumed. </a:t>
            </a:r>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40190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1810109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2.tiff"/><Relationship Id="rId8" Type="http://schemas.openxmlformats.org/officeDocument/2006/relationships/image" Target="../media/image13.tif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tiff"/><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516920" y="5567486"/>
            <a:ext cx="4695998" cy="353125"/>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r>
              <a:rPr lang="en-US"/>
              <a:t>Click to edit master subtitle style</a:t>
            </a:r>
            <a:endParaRPr lang="en-US" dirty="0"/>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12284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9/8/20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sp>
        <p:nvSpPr>
          <p:cNvPr id="31" name="Rectangle 30"/>
          <p:cNvSpPr/>
          <p:nvPr userDrawn="1"/>
        </p:nvSpPr>
        <p:spPr>
          <a:xfrm>
            <a:off x="5674180" y="1363919"/>
            <a:ext cx="1967594" cy="142101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p:cNvSpPr/>
          <p:nvPr userDrawn="1"/>
        </p:nvSpPr>
        <p:spPr>
          <a:xfrm>
            <a:off x="616709" y="2915765"/>
            <a:ext cx="1596581" cy="85413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p:cNvSpPr/>
          <p:nvPr userDrawn="1"/>
        </p:nvSpPr>
        <p:spPr>
          <a:xfrm>
            <a:off x="3095870" y="2915765"/>
            <a:ext cx="2578305" cy="85413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userDrawn="1"/>
        </p:nvSpPr>
        <p:spPr>
          <a:xfrm>
            <a:off x="2205541" y="2915765"/>
            <a:ext cx="1216895" cy="854131"/>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20790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645687" y="5261467"/>
            <a:ext cx="4550994" cy="1431306"/>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pPr>
              <a:lnSpc>
                <a:spcPct val="100000"/>
              </a:lnSpc>
            </a:pPr>
            <a:r>
              <a:rPr lang="en-US" sz="1400" dirty="0"/>
              <a:t>K. Morris</a:t>
            </a:r>
            <a:r>
              <a:rPr lang="en-US" sz="1400" baseline="30000" dirty="0"/>
              <a:t>1</a:t>
            </a:r>
            <a:r>
              <a:rPr lang="en-US" sz="1400" dirty="0"/>
              <a:t>, C. Snook</a:t>
            </a:r>
            <a:r>
              <a:rPr lang="en-US" sz="1400" baseline="30000" dirty="0"/>
              <a:t>2</a:t>
            </a:r>
            <a:r>
              <a:rPr lang="en-US" sz="1400" dirty="0"/>
              <a:t>, T.S. Hoang</a:t>
            </a:r>
            <a:r>
              <a:rPr lang="en-US" sz="1400" baseline="30000" dirty="0"/>
              <a:t>2</a:t>
            </a:r>
            <a:r>
              <a:rPr lang="en-US" sz="1400" dirty="0"/>
              <a:t>, </a:t>
            </a:r>
          </a:p>
          <a:p>
            <a:pPr>
              <a:lnSpc>
                <a:spcPct val="100000"/>
              </a:lnSpc>
            </a:pPr>
            <a:r>
              <a:rPr lang="en-US" sz="1400" dirty="0"/>
              <a:t>G. Hulette</a:t>
            </a:r>
            <a:r>
              <a:rPr lang="en-US" sz="1400" baseline="30000" dirty="0"/>
              <a:t>1</a:t>
            </a:r>
            <a:r>
              <a:rPr lang="en-US" sz="1400" dirty="0"/>
              <a:t>, R. Armstrong</a:t>
            </a:r>
            <a:r>
              <a:rPr lang="en-US" sz="1400" baseline="30000" dirty="0"/>
              <a:t>1</a:t>
            </a:r>
            <a:r>
              <a:rPr lang="en-US" sz="1400" dirty="0"/>
              <a:t>, and M. Butler</a:t>
            </a:r>
            <a:r>
              <a:rPr lang="en-US" sz="1400" baseline="30000" dirty="0"/>
              <a:t>2</a:t>
            </a:r>
          </a:p>
          <a:p>
            <a:pPr>
              <a:lnSpc>
                <a:spcPct val="100000"/>
              </a:lnSpc>
            </a:pPr>
            <a:r>
              <a:rPr lang="en-US" sz="1400" dirty="0"/>
              <a:t>[1] Sandia National Laboratories</a:t>
            </a:r>
          </a:p>
          <a:p>
            <a:pPr>
              <a:lnSpc>
                <a:spcPct val="100000"/>
              </a:lnSpc>
            </a:pPr>
            <a:r>
              <a:rPr lang="en-US" sz="1400" dirty="0"/>
              <a:t>[2] Southampton University</a:t>
            </a:r>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20790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701149" y="4884499"/>
            <a:ext cx="1602154" cy="338554"/>
          </a:xfrm>
          <a:prstGeom prst="rect">
            <a:avLst/>
          </a:prstGeom>
          <a:noFill/>
        </p:spPr>
        <p:txBody>
          <a:bodyPr wrap="square" rtlCol="0">
            <a:spAutoFit/>
          </a:bodyPr>
          <a:lstStyle/>
          <a:p>
            <a:r>
              <a:rPr lang="en-US" sz="1600" i="1" spc="225" dirty="0">
                <a:solidFill>
                  <a:srgbClr val="00ACD9"/>
                </a:solidFill>
              </a:rPr>
              <a:t>Authors:</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0" y="2065280"/>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9/8/20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pic>
        <p:nvPicPr>
          <p:cNvPr id="20" name="Picture 19">
            <a:extLst>
              <a:ext uri="{FF2B5EF4-FFF2-40B4-BE49-F238E27FC236}">
                <a16:creationId xmlns:a16="http://schemas.microsoft.com/office/drawing/2014/main" xmlns="" id="{485893A3-489A-7742-9239-276D648EA29F}"/>
              </a:ext>
            </a:extLst>
          </p:cNvPr>
          <p:cNvPicPr>
            <a:picLocks noChangeAspect="1"/>
          </p:cNvPicPr>
          <p:nvPr userDrawn="1"/>
        </p:nvPicPr>
        <p:blipFill>
          <a:blip r:embed="rId7"/>
          <a:stretch>
            <a:fillRect/>
          </a:stretch>
        </p:blipFill>
        <p:spPr>
          <a:xfrm>
            <a:off x="5674178" y="1221717"/>
            <a:ext cx="1967594" cy="683480"/>
          </a:xfrm>
          <a:prstGeom prst="rect">
            <a:avLst/>
          </a:prstGeom>
        </p:spPr>
      </p:pic>
      <p:pic>
        <p:nvPicPr>
          <p:cNvPr id="21" name="Picture 20">
            <a:extLst>
              <a:ext uri="{FF2B5EF4-FFF2-40B4-BE49-F238E27FC236}">
                <a16:creationId xmlns:a16="http://schemas.microsoft.com/office/drawing/2014/main" xmlns="" id="{A954DBB9-49D7-4145-A8A1-412B64C4E0C6}"/>
              </a:ext>
            </a:extLst>
          </p:cNvPr>
          <p:cNvPicPr>
            <a:picLocks noChangeAspect="1"/>
          </p:cNvPicPr>
          <p:nvPr userDrawn="1"/>
        </p:nvPicPr>
        <p:blipFill>
          <a:blip r:embed="rId8"/>
          <a:stretch>
            <a:fillRect/>
          </a:stretch>
        </p:blipFill>
        <p:spPr>
          <a:xfrm>
            <a:off x="6080182" y="4535203"/>
            <a:ext cx="1093646" cy="801451"/>
          </a:xfrm>
          <a:prstGeom prst="rect">
            <a:avLst/>
          </a:prstGeom>
        </p:spPr>
      </p:pic>
    </p:spTree>
    <p:extLst>
      <p:ext uri="{BB962C8B-B14F-4D97-AF65-F5344CB8AC3E}">
        <p14:creationId xmlns:p14="http://schemas.microsoft.com/office/powerpoint/2010/main" val="13253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9/8/20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9/8/20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pic>
        <p:nvPicPr>
          <p:cNvPr id="12" name="Picture 1038" descr="electronics">
            <a:extLst>
              <a:ext uri="{FF2B5EF4-FFF2-40B4-BE49-F238E27FC236}">
                <a16:creationId xmlns:a16="http://schemas.microsoft.com/office/drawing/2014/main" xmlns="" id="{06C2BB70-BC91-1544-B0AE-80D9D62809D4}"/>
              </a:ext>
            </a:extLst>
          </p:cNvPr>
          <p:cNvPicPr>
            <a:picLocks noChangeAspect="1" noChangeArrowheads="1"/>
          </p:cNvPicPr>
          <p:nvPr userDrawn="1"/>
        </p:nvPicPr>
        <p:blipFill>
          <a:blip r:embed="rId5"/>
          <a:srcRect/>
          <a:stretch>
            <a:fillRect/>
          </a:stretch>
        </p:blipFill>
        <p:spPr bwMode="auto">
          <a:xfrm>
            <a:off x="642677" y="4028993"/>
            <a:ext cx="1743861" cy="694149"/>
          </a:xfrm>
          <a:prstGeom prst="rect">
            <a:avLst/>
          </a:prstGeom>
          <a:noFill/>
        </p:spPr>
      </p:pic>
      <p:pic>
        <p:nvPicPr>
          <p:cNvPr id="13" name="Picture 12">
            <a:extLst>
              <a:ext uri="{FF2B5EF4-FFF2-40B4-BE49-F238E27FC236}">
                <a16:creationId xmlns:a16="http://schemas.microsoft.com/office/drawing/2014/main" xmlns="" id="{86FC6620-8B57-BE4E-8A02-AF47F75292EB}"/>
              </a:ext>
            </a:extLst>
          </p:cNvPr>
          <p:cNvPicPr>
            <a:picLocks noChangeAspect="1"/>
          </p:cNvPicPr>
          <p:nvPr userDrawn="1"/>
        </p:nvPicPr>
        <p:blipFill>
          <a:blip r:embed="rId6"/>
          <a:stretch>
            <a:fillRect/>
          </a:stretch>
        </p:blipFill>
        <p:spPr>
          <a:xfrm>
            <a:off x="785141" y="3234070"/>
            <a:ext cx="1458935" cy="572969"/>
          </a:xfrm>
          <a:prstGeom prst="rect">
            <a:avLst/>
          </a:prstGeom>
        </p:spPr>
      </p:pic>
    </p:spTree>
    <p:extLst>
      <p:ext uri="{BB962C8B-B14F-4D97-AF65-F5344CB8AC3E}">
        <p14:creationId xmlns:p14="http://schemas.microsoft.com/office/powerpoint/2010/main" val="2994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9/8/20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9/8/20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618867"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93820"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9/8/20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9/8/20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17145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18867" y="43765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18867"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9/8/20</a:t>
            </a:fld>
            <a:endParaRPr lang="en-US" dirty="0"/>
          </a:p>
        </p:txBody>
      </p:sp>
      <p:sp>
        <p:nvSpPr>
          <p:cNvPr id="5" name="Footer Placeholder 4"/>
          <p:cNvSpPr>
            <a:spLocks noGrp="1"/>
          </p:cNvSpPr>
          <p:nvPr>
            <p:ph type="ftr" sz="quarter" idx="3"/>
          </p:nvPr>
        </p:nvSpPr>
        <p:spPr>
          <a:xfrm>
            <a:off x="2995522"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78381" y="437653"/>
            <a:ext cx="363262"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1" name="Rectangle 10"/>
          <p:cNvSpPr/>
          <p:nvPr userDrawn="1"/>
        </p:nvSpPr>
        <p:spPr>
          <a:xfrm>
            <a:off x="8458196"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41421" y="380825"/>
            <a:ext cx="259675" cy="251610"/>
          </a:xfrm>
          <a:prstGeom prst="rect">
            <a:avLst/>
          </a:prstGeom>
        </p:spPr>
      </p:pic>
      <p:pic>
        <p:nvPicPr>
          <p:cNvPr id="15" name="Picture 14"/>
          <p:cNvPicPr>
            <a:picLocks/>
          </p:cNvPicPr>
          <p:nvPr userDrawn="1"/>
        </p:nvPicPr>
        <p:blipFill rotWithShape="1">
          <a:blip r:embed="rId11" cstate="email">
            <a:extLst>
              <a:ext uri="{28A0092B-C50C-407E-A947-70E740481C1C}">
                <a14:useLocalDpi xmlns:a14="http://schemas.microsoft.com/office/drawing/2010/main"/>
              </a:ext>
            </a:extLst>
          </a:blip>
          <a:srcRect t="-16865" b="-2"/>
          <a:stretch/>
        </p:blipFill>
        <p:spPr>
          <a:xfrm rot="16200000">
            <a:off x="5677895"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727" r:id="rId2"/>
    <p:sldLayoutId id="2147483680" r:id="rId3"/>
    <p:sldLayoutId id="2147483728" r:id="rId4"/>
    <p:sldLayoutId id="2147483675" r:id="rId5"/>
    <p:sldLayoutId id="2147483686" r:id="rId6"/>
    <p:sldLayoutId id="2147483676" r:id="rId7"/>
    <p:sldLayoutId id="214748367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60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comments" Target="../comments/comment3.xml"/><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comments" Target="../comments/comment4.xml"/><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45.png"/><Relationship Id="rId7" Type="http://schemas.openxmlformats.org/officeDocument/2006/relationships/comments" Target="../comments/comment5.xml"/><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tiff"/></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comments" Target="../comments/comment1.xm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0D765D8-2211-8A4E-B222-6A8ACC764B70}"/>
              </a:ext>
            </a:extLst>
          </p:cNvPr>
          <p:cNvSpPr>
            <a:spLocks noGrp="1"/>
          </p:cNvSpPr>
          <p:nvPr>
            <p:ph type="ctrTitle"/>
          </p:nvPr>
        </p:nvSpPr>
        <p:spPr/>
        <p:txBody>
          <a:bodyPr/>
          <a:lstStyle/>
          <a:p>
            <a:r>
              <a:rPr lang="en-US" dirty="0"/>
              <a:t>Formal Verification of </a:t>
            </a:r>
            <a:br>
              <a:rPr lang="en-US" dirty="0"/>
            </a:br>
            <a:r>
              <a:rPr lang="en-US" dirty="0"/>
              <a:t>Run-to-completion Style </a:t>
            </a:r>
            <a:br>
              <a:rPr lang="en-US" dirty="0"/>
            </a:br>
            <a:r>
              <a:rPr lang="en-US" dirty="0" err="1"/>
              <a:t>Statecharts</a:t>
            </a:r>
            <a:r>
              <a:rPr lang="en-US" dirty="0"/>
              <a:t> Using Event-B</a:t>
            </a:r>
          </a:p>
        </p:txBody>
      </p:sp>
    </p:spTree>
    <p:extLst>
      <p:ext uri="{BB962C8B-B14F-4D97-AF65-F5344CB8AC3E}">
        <p14:creationId xmlns:p14="http://schemas.microsoft.com/office/powerpoint/2010/main" val="2396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Construction</a:t>
            </a:r>
          </a:p>
        </p:txBody>
      </p:sp>
      <p:sp>
        <p:nvSpPr>
          <p:cNvPr id="3" name="Subtitle 2">
            <a:extLst>
              <a:ext uri="{FF2B5EF4-FFF2-40B4-BE49-F238E27FC236}">
                <a16:creationId xmlns:a16="http://schemas.microsoft.com/office/drawing/2014/main" xmlns=""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2430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xmlns=""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xmlns=""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xmlns=""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xmlns=""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xmlns=""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xmlns=""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xmlns=""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xmlns=""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xmlns=""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xmlns=""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xmlns=""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xmlns=""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xmlns=""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xmlns=""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xmlns="" id="{54D27644-5BEB-3746-B937-D34439C7D4DB}"/>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5" name="Content Placeholder 4">
            <a:extLst>
              <a:ext uri="{FF2B5EF4-FFF2-40B4-BE49-F238E27FC236}">
                <a16:creationId xmlns:a16="http://schemas.microsoft.com/office/drawing/2014/main" xmlns=""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xmlns=""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xmlns=""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xmlns=""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xmlns=""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xmlns=""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xmlns=""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xmlns=""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xmlns=""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xmlns=""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xmlns=""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xmlns=""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xmlns=""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xmlns=""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xmlns=""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xmlns=""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xmlns=""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xmlns=""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xmlns=""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xmlns=""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xmlns=""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xmlns=""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xmlns=""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xmlns=""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xmlns=""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xmlns=""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xmlns=""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8" name="Group 7">
            <a:extLst>
              <a:ext uri="{FF2B5EF4-FFF2-40B4-BE49-F238E27FC236}">
                <a16:creationId xmlns:a16="http://schemas.microsoft.com/office/drawing/2014/main" xmlns="" id="{BED867CA-3A95-FE4A-9D72-5BA0F5D1B89E}"/>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xmlns=""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xmlns=""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57" name="Group 56">
              <a:extLst>
                <a:ext uri="{FF2B5EF4-FFF2-40B4-BE49-F238E27FC236}">
                  <a16:creationId xmlns:a16="http://schemas.microsoft.com/office/drawing/2014/main" xmlns=""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xmlns=""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xmlns="" id="{9CEDB1EA-7E25-2440-B8EE-5BF05D57CDFF}"/>
                    </a:ext>
                  </a:extLst>
                </p:cNvPr>
                <p:cNvSpPr txBox="1"/>
                <p:nvPr/>
              </p:nvSpPr>
              <p:spPr>
                <a:xfrm>
                  <a:off x="761424" y="5253209"/>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xmlns="" id="{106853C8-AB48-334B-9F4C-8B78908D74BA}"/>
                    </a:ext>
                  </a:extLst>
                </p:cNvPr>
                <p:cNvSpPr txBox="1"/>
                <p:nvPr/>
              </p:nvSpPr>
              <p:spPr>
                <a:xfrm>
                  <a:off x="781948" y="5797769"/>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xmlns=""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xmlns=""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xmlns=""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xmlns=""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xmlns=""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xmlns=""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xmlns=""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xmlns=""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xmlns=""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xmlns=""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xmlns=""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xmlns=""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xmlns=""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xmlns=""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xmlns=""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xmlns=""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xmlns=""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xmlns=""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xmlns=""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xmlns=""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xmlns=""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xmlns=""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xmlns=""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xmlns=""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xmlns=""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xmlns=""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xmlns=""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xmlns=""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xmlns=""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xmlns=""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xmlns=""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xmlns=""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xmlns=""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xmlns=""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xmlns=""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xmlns=""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xmlns=""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xmlns=""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xmlns=""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xmlns=""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xmlns=""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xmlns=""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xmlns=""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xmlns=""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xmlns=""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xmlns=""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xmlns=""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xmlns=""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xmlns=""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xmlns=""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xmlns=""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xmlns=""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xmlns=""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xmlns=""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xmlns=""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xmlns=""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xmlns=""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xmlns=""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xmlns=""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xmlns=""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xmlns=""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xmlns=""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xmlns=""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xmlns=""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xmlns=""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xmlns=""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xmlns=""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xmlns=""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xmlns=""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xmlns=""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xmlns=""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xmlns=""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xmlns=""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xmlns=""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xmlns=""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xmlns=""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xmlns=""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xmlns="" id="{CB5853BC-C5A9-D747-B119-FA0E7461C7F9}"/>
                  </a:ext>
                </a:extLst>
              </p:cNvPr>
              <p:cNvSpPr txBox="1"/>
              <p:nvPr/>
            </p:nvSpPr>
            <p:spPr>
              <a:xfrm>
                <a:off x="5451900" y="4912987"/>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xmlns="" id="{DF32D3D5-C126-F049-B254-467FCF70F364}"/>
                  </a:ext>
                </a:extLst>
              </p:cNvPr>
              <p:cNvSpPr txBox="1"/>
              <p:nvPr/>
            </p:nvSpPr>
            <p:spPr>
              <a:xfrm>
                <a:off x="6175679" y="490678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xmlns=""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xmlns="" id="{4FBCB162-A51C-A444-9C9F-8926682A4DE2}"/>
                  </a:ext>
                </a:extLst>
              </p:cNvPr>
              <p:cNvSpPr txBox="1"/>
              <p:nvPr/>
            </p:nvSpPr>
            <p:spPr>
              <a:xfrm>
                <a:off x="6887417" y="4906786"/>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xmlns=""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xmlns=""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xmlns=""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xmlns="" id="{3B3BCB4A-774F-DB48-A113-F9F743553240}"/>
                </a:ext>
              </a:extLst>
            </p:cNvPr>
            <p:cNvSpPr txBox="1"/>
            <p:nvPr/>
          </p:nvSpPr>
          <p:spPr>
            <a:xfrm>
              <a:off x="5451898" y="5051519"/>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xmlns="" id="{69F70303-B836-E54B-92A0-A2972BAFBE8F}"/>
                </a:ext>
              </a:extLst>
            </p:cNvPr>
            <p:cNvSpPr txBox="1"/>
            <p:nvPr/>
          </p:nvSpPr>
          <p:spPr>
            <a:xfrm>
              <a:off x="6175677" y="5045318"/>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xmlns=""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xmlns=""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xmlns=""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xmlns=""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xmlns=""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xmlns=""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xmlns=""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xmlns=""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xmlns=""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xmlns=""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xmlns=""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xmlns=""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xmlns=""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9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Quadrotor Helicopter Model Construction</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3" name="Content Placeholder 2">
            <a:extLst>
              <a:ext uri="{FF2B5EF4-FFF2-40B4-BE49-F238E27FC236}">
                <a16:creationId xmlns:a16="http://schemas.microsoft.com/office/drawing/2014/main" xmlns="" id="{266C4AB4-C1A5-3D4B-82FF-C22D5BA7A112}"/>
              </a:ext>
            </a:extLst>
          </p:cNvPr>
          <p:cNvPicPr>
            <a:picLocks noGrp="1" noChangeAspect="1"/>
          </p:cNvPicPr>
          <p:nvPr>
            <p:ph sz="quarter" idx="13"/>
          </p:nvPr>
        </p:nvPicPr>
        <p:blipFill>
          <a:blip r:embed="rId3"/>
          <a:stretch>
            <a:fillRect/>
          </a:stretch>
        </p:blipFill>
        <p:spPr>
          <a:xfrm>
            <a:off x="544174" y="1392155"/>
            <a:ext cx="3700463" cy="1344015"/>
          </a:xfrm>
        </p:spPr>
      </p:pic>
      <p:sp>
        <p:nvSpPr>
          <p:cNvPr id="2" name="Content Placeholder 1">
            <a:extLst>
              <a:ext uri="{FF2B5EF4-FFF2-40B4-BE49-F238E27FC236}">
                <a16:creationId xmlns:a16="http://schemas.microsoft.com/office/drawing/2014/main" xmlns="" id="{7D15E449-AECB-E043-8BAE-966BC4D34C16}"/>
              </a:ext>
            </a:extLst>
          </p:cNvPr>
          <p:cNvSpPr>
            <a:spLocks noGrp="1"/>
          </p:cNvSpPr>
          <p:nvPr>
            <p:ph sz="quarter" idx="14"/>
          </p:nvPr>
        </p:nvSpPr>
        <p:spPr>
          <a:xfrm>
            <a:off x="4727023" y="1217468"/>
            <a:ext cx="3668789" cy="4888035"/>
          </a:xfrm>
        </p:spPr>
        <p:txBody>
          <a:bodyPr/>
          <a:lstStyle/>
          <a:p>
            <a:pPr>
              <a:buFont typeface="Wingdings" pitchFamily="2" charset="2"/>
              <a:buChar char="v"/>
            </a:pPr>
            <a:r>
              <a:rPr lang="en-US" dirty="0"/>
              <a:t>First Abstract Model</a:t>
            </a:r>
          </a:p>
          <a:p>
            <a:pPr lvl="1">
              <a:buFont typeface="Wingdings" pitchFamily="2" charset="2"/>
              <a:buChar char="v"/>
            </a:pPr>
            <a:r>
              <a:rPr lang="en-US" dirty="0"/>
              <a:t>Drone’s basic functionality</a:t>
            </a:r>
          </a:p>
          <a:p>
            <a:pPr lvl="1">
              <a:buFont typeface="Wingdings" pitchFamily="2" charset="2"/>
              <a:buChar char="v"/>
            </a:pPr>
            <a:r>
              <a:rPr lang="en-US" dirty="0"/>
              <a:t>External Triggers: </a:t>
            </a:r>
            <a:r>
              <a:rPr lang="en-US" b="1" dirty="0">
                <a:solidFill>
                  <a:srgbClr val="00B0F0"/>
                </a:solidFill>
              </a:rPr>
              <a:t>on</a:t>
            </a:r>
            <a:r>
              <a:rPr lang="en-US" dirty="0">
                <a:solidFill>
                  <a:srgbClr val="00B0F0"/>
                </a:solidFill>
              </a:rPr>
              <a:t>, </a:t>
            </a:r>
            <a:r>
              <a:rPr lang="en-US" b="1" dirty="0" err="1">
                <a:solidFill>
                  <a:srgbClr val="00B0F0"/>
                </a:solidFill>
              </a:rPr>
              <a:t>toTakeoff</a:t>
            </a:r>
            <a:r>
              <a:rPr lang="en-US" dirty="0">
                <a:solidFill>
                  <a:srgbClr val="00B0F0"/>
                </a:solidFill>
              </a:rPr>
              <a:t>, </a:t>
            </a:r>
            <a:r>
              <a:rPr lang="en-US" b="1" dirty="0">
                <a:solidFill>
                  <a:srgbClr val="00B0F0"/>
                </a:solidFill>
              </a:rPr>
              <a:t>off</a:t>
            </a:r>
          </a:p>
          <a:p>
            <a:pPr lvl="1">
              <a:buFont typeface="Wingdings" pitchFamily="2" charset="2"/>
              <a:buChar char="v"/>
            </a:pPr>
            <a:r>
              <a:rPr lang="en-US" dirty="0"/>
              <a:t>Internal Triggers: </a:t>
            </a:r>
            <a:r>
              <a:rPr lang="en-US" b="1" dirty="0" err="1">
                <a:solidFill>
                  <a:srgbClr val="00B0F0"/>
                </a:solidFill>
              </a:rPr>
              <a:t>toFly</a:t>
            </a:r>
            <a:r>
              <a:rPr lang="en-US" dirty="0">
                <a:solidFill>
                  <a:srgbClr val="00B0F0"/>
                </a:solidFill>
              </a:rPr>
              <a:t>, </a:t>
            </a:r>
            <a:r>
              <a:rPr lang="en-US" b="1" dirty="0" err="1">
                <a:solidFill>
                  <a:srgbClr val="00B0F0"/>
                </a:solidFill>
              </a:rPr>
              <a:t>toLand</a:t>
            </a:r>
            <a:r>
              <a:rPr lang="en-US" dirty="0">
                <a:solidFill>
                  <a:srgbClr val="00B0F0"/>
                </a:solidFill>
              </a:rPr>
              <a:t>, </a:t>
            </a:r>
            <a:r>
              <a:rPr lang="en-US" b="1" dirty="0">
                <a:solidFill>
                  <a:srgbClr val="00B0F0"/>
                </a:solidFill>
              </a:rPr>
              <a:t>landed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a:buFont typeface="Wingdings" pitchFamily="2" charset="2"/>
              <a:buChar char="v"/>
            </a:pPr>
            <a:r>
              <a:rPr lang="en-US" dirty="0"/>
              <a:t>First Refinement Model</a:t>
            </a:r>
          </a:p>
          <a:p>
            <a:pPr lvl="1">
              <a:buFont typeface="Wingdings" pitchFamily="2" charset="2"/>
              <a:buChar char="v"/>
            </a:pPr>
            <a:r>
              <a:rPr lang="en-US" dirty="0"/>
              <a:t>Apply nesting rule</a:t>
            </a:r>
          </a:p>
          <a:p>
            <a:pPr lvl="1">
              <a:buFont typeface="Wingdings" pitchFamily="2" charset="2"/>
              <a:buChar char="v"/>
            </a:pPr>
            <a:r>
              <a:rPr lang="en-US" dirty="0"/>
              <a:t>Remove some non-determinism by explicitly raising internal trigger </a:t>
            </a:r>
            <a:r>
              <a:rPr lang="en-US" b="1" dirty="0" err="1">
                <a:solidFill>
                  <a:srgbClr val="00B0F0"/>
                </a:solidFill>
              </a:rPr>
              <a:t>toFLy</a:t>
            </a:r>
            <a:r>
              <a:rPr lang="en-US" dirty="0">
                <a:solidFill>
                  <a:srgbClr val="00B0F0"/>
                </a:solidFill>
              </a:rPr>
              <a:t> </a:t>
            </a:r>
          </a:p>
          <a:p>
            <a:endParaRPr lang="en-US" dirty="0"/>
          </a:p>
        </p:txBody>
      </p:sp>
      <p:pic>
        <p:nvPicPr>
          <p:cNvPr id="10" name="Picture 9">
            <a:extLst>
              <a:ext uri="{FF2B5EF4-FFF2-40B4-BE49-F238E27FC236}">
                <a16:creationId xmlns:a16="http://schemas.microsoft.com/office/drawing/2014/main" xmlns="" id="{6E4D4BD2-61D4-CF41-B2FD-A70F31C3E2C9}"/>
              </a:ext>
            </a:extLst>
          </p:cNvPr>
          <p:cNvPicPr>
            <a:picLocks noChangeAspect="1"/>
          </p:cNvPicPr>
          <p:nvPr/>
        </p:nvPicPr>
        <p:blipFill>
          <a:blip r:embed="rId4"/>
          <a:stretch>
            <a:fillRect/>
          </a:stretch>
        </p:blipFill>
        <p:spPr>
          <a:xfrm>
            <a:off x="260012" y="3834980"/>
            <a:ext cx="3991089" cy="1630865"/>
          </a:xfrm>
          <a:prstGeom prst="rect">
            <a:avLst/>
          </a:prstGeom>
        </p:spPr>
      </p:pic>
    </p:spTree>
    <p:extLst>
      <p:ext uri="{BB962C8B-B14F-4D97-AF65-F5344CB8AC3E}">
        <p14:creationId xmlns:p14="http://schemas.microsoft.com/office/powerpoint/2010/main" val="4274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Quadrotor Helicopter Model Construction (cont.)</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 name="Content Placeholder 1">
            <a:extLst>
              <a:ext uri="{FF2B5EF4-FFF2-40B4-BE49-F238E27FC236}">
                <a16:creationId xmlns:a16="http://schemas.microsoft.com/office/drawing/2014/main" xmlns="" id="{7D15E449-AECB-E043-8BAE-966BC4D34C16}"/>
              </a:ext>
            </a:extLst>
          </p:cNvPr>
          <p:cNvSpPr>
            <a:spLocks noGrp="1"/>
          </p:cNvSpPr>
          <p:nvPr>
            <p:ph sz="quarter" idx="14"/>
          </p:nvPr>
        </p:nvSpPr>
        <p:spPr>
          <a:xfrm>
            <a:off x="4493820" y="1125414"/>
            <a:ext cx="4183775" cy="4888035"/>
          </a:xfrm>
        </p:spPr>
        <p:txBody>
          <a:bodyPr>
            <a:normAutofit/>
          </a:bodyPr>
          <a:lstStyle/>
          <a:p>
            <a:pPr>
              <a:buFont typeface="Wingdings" pitchFamily="2" charset="2"/>
              <a:buChar char="v"/>
            </a:pPr>
            <a:r>
              <a:rPr lang="en-US" dirty="0"/>
              <a:t>Second Refinement Model</a:t>
            </a:r>
          </a:p>
          <a:p>
            <a:pPr lvl="1">
              <a:buFont typeface="Wingdings" pitchFamily="2" charset="2"/>
              <a:buChar char="v"/>
            </a:pPr>
            <a:r>
              <a:rPr lang="en-US" dirty="0"/>
              <a:t>Add capability to control flying and battery functionality (nesting rule)</a:t>
            </a:r>
          </a:p>
          <a:p>
            <a:pPr lvl="1">
              <a:buFont typeface="Wingdings" pitchFamily="2" charset="2"/>
              <a:buChar char="v"/>
            </a:pPr>
            <a:r>
              <a:rPr lang="en-US" dirty="0"/>
              <a:t>The charge within the drone battery is </a:t>
            </a:r>
            <a:r>
              <a:rPr lang="en-US" dirty="0" smtClean="0"/>
              <a:t>monitored </a:t>
            </a:r>
            <a:r>
              <a:rPr lang="en-US" dirty="0"/>
              <a:t>by the parallel </a:t>
            </a:r>
            <a:r>
              <a:rPr lang="en-US" b="1" dirty="0">
                <a:solidFill>
                  <a:srgbClr val="00B0F0"/>
                </a:solidFill>
              </a:rPr>
              <a:t>BATTERYOP</a:t>
            </a:r>
            <a:r>
              <a:rPr lang="en-US" dirty="0"/>
              <a:t> state. </a:t>
            </a:r>
          </a:p>
          <a:p>
            <a:pPr lvl="1">
              <a:buFont typeface="Wingdings" pitchFamily="2" charset="2"/>
              <a:buChar char="v"/>
            </a:pPr>
            <a:r>
              <a:rPr lang="en-US" dirty="0"/>
              <a:t>New model variable and guard strengthening </a:t>
            </a:r>
          </a:p>
          <a:p>
            <a:pPr lvl="1">
              <a:buFont typeface="Wingdings" pitchFamily="2" charset="2"/>
              <a:buChar char="v"/>
            </a:pPr>
            <a:r>
              <a:rPr lang="en-US" dirty="0"/>
              <a:t>Internal Triggers: </a:t>
            </a:r>
            <a:r>
              <a:rPr lang="en-US" b="1" dirty="0" err="1">
                <a:solidFill>
                  <a:srgbClr val="00B0F0"/>
                </a:solidFill>
              </a:rPr>
              <a:t>decreaseCharge</a:t>
            </a:r>
            <a:endParaRPr lang="en-US" b="1" dirty="0">
              <a:solidFill>
                <a:srgbClr val="00B0F0"/>
              </a:solidFill>
            </a:endParaRP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0" indent="0">
              <a:buNone/>
            </a:pPr>
            <a:endParaRPr lang="en-US" dirty="0"/>
          </a:p>
          <a:p>
            <a:pPr>
              <a:buFont typeface="Wingdings" pitchFamily="2" charset="2"/>
              <a:buChar char="v"/>
            </a:pPr>
            <a:r>
              <a:rPr lang="en-US" dirty="0"/>
              <a:t>Third Refinement Model</a:t>
            </a:r>
          </a:p>
          <a:p>
            <a:pPr lvl="1">
              <a:buFont typeface="Wingdings" pitchFamily="2" charset="2"/>
              <a:buChar char="v"/>
            </a:pPr>
            <a:r>
              <a:rPr lang="en-US" dirty="0"/>
              <a:t>Add implementation details to be able to circumvent flying and proceed to an emergency landing  (</a:t>
            </a:r>
            <a:r>
              <a:rPr lang="en-US" dirty="0" err="1"/>
              <a:t>e.g</a:t>
            </a:r>
            <a:r>
              <a:rPr lang="en-US" dirty="0"/>
              <a:t> when sensing of adverse environment or </a:t>
            </a:r>
            <a:r>
              <a:rPr lang="en-US" dirty="0" smtClean="0"/>
              <a:t>battery charge too low)</a:t>
            </a:r>
            <a:endParaRPr lang="en-US" dirty="0"/>
          </a:p>
          <a:p>
            <a:pPr lvl="1">
              <a:buFont typeface="Wingdings" pitchFamily="2" charset="2"/>
              <a:buChar char="v"/>
            </a:pPr>
            <a:r>
              <a:rPr lang="en-US" dirty="0"/>
              <a:t>Apply nesting rule</a:t>
            </a:r>
          </a:p>
          <a:p>
            <a:endParaRPr lang="en-US" dirty="0"/>
          </a:p>
        </p:txBody>
      </p:sp>
      <p:pic>
        <p:nvPicPr>
          <p:cNvPr id="12" name="Picture 11">
            <a:extLst>
              <a:ext uri="{FF2B5EF4-FFF2-40B4-BE49-F238E27FC236}">
                <a16:creationId xmlns:a16="http://schemas.microsoft.com/office/drawing/2014/main" xmlns="" id="{5370DB30-97DB-FC43-8367-744D272B08BA}"/>
              </a:ext>
            </a:extLst>
          </p:cNvPr>
          <p:cNvPicPr>
            <a:picLocks noChangeAspect="1"/>
          </p:cNvPicPr>
          <p:nvPr/>
        </p:nvPicPr>
        <p:blipFill>
          <a:blip r:embed="rId3"/>
          <a:stretch>
            <a:fillRect/>
          </a:stretch>
        </p:blipFill>
        <p:spPr>
          <a:xfrm>
            <a:off x="204579" y="3806075"/>
            <a:ext cx="4122900" cy="2566663"/>
          </a:xfrm>
          <a:prstGeom prst="rect">
            <a:avLst/>
          </a:prstGeom>
        </p:spPr>
      </p:pic>
      <p:pic>
        <p:nvPicPr>
          <p:cNvPr id="16" name="Picture 15">
            <a:extLst>
              <a:ext uri="{FF2B5EF4-FFF2-40B4-BE49-F238E27FC236}">
                <a16:creationId xmlns:a16="http://schemas.microsoft.com/office/drawing/2014/main" xmlns="" id="{8E277B22-A940-DF42-8678-BBF8A3A0821C}"/>
              </a:ext>
            </a:extLst>
          </p:cNvPr>
          <p:cNvPicPr>
            <a:picLocks noChangeAspect="1"/>
          </p:cNvPicPr>
          <p:nvPr/>
        </p:nvPicPr>
        <p:blipFill>
          <a:blip r:embed="rId4"/>
          <a:stretch>
            <a:fillRect/>
          </a:stretch>
        </p:blipFill>
        <p:spPr>
          <a:xfrm>
            <a:off x="78381" y="1173639"/>
            <a:ext cx="4249098" cy="2406734"/>
          </a:xfrm>
          <a:prstGeom prst="rect">
            <a:avLst/>
          </a:prstGeom>
        </p:spPr>
      </p:pic>
      <p:pic>
        <p:nvPicPr>
          <p:cNvPr id="17" name="Picture 16">
            <a:extLst>
              <a:ext uri="{FF2B5EF4-FFF2-40B4-BE49-F238E27FC236}">
                <a16:creationId xmlns:a16="http://schemas.microsoft.com/office/drawing/2014/main" xmlns="" id="{9C34C095-00F9-B94A-8BEB-F03695B9D6B2}"/>
              </a:ext>
            </a:extLst>
          </p:cNvPr>
          <p:cNvPicPr>
            <a:picLocks noChangeAspect="1"/>
          </p:cNvPicPr>
          <p:nvPr/>
        </p:nvPicPr>
        <p:blipFill>
          <a:blip r:embed="rId5"/>
          <a:stretch>
            <a:fillRect/>
          </a:stretch>
        </p:blipFill>
        <p:spPr>
          <a:xfrm>
            <a:off x="4860789" y="3007799"/>
            <a:ext cx="3449835" cy="421201"/>
          </a:xfrm>
          <a:prstGeom prst="rect">
            <a:avLst/>
          </a:prstGeom>
        </p:spPr>
      </p:pic>
      <p:pic>
        <p:nvPicPr>
          <p:cNvPr id="19" name="Picture 18">
            <a:extLst>
              <a:ext uri="{FF2B5EF4-FFF2-40B4-BE49-F238E27FC236}">
                <a16:creationId xmlns:a16="http://schemas.microsoft.com/office/drawing/2014/main" xmlns="" id="{C1B82421-99B9-6D4D-B3DB-4DF1AF0F9FCF}"/>
              </a:ext>
            </a:extLst>
          </p:cNvPr>
          <p:cNvPicPr>
            <a:picLocks noChangeAspect="1"/>
          </p:cNvPicPr>
          <p:nvPr/>
        </p:nvPicPr>
        <p:blipFill>
          <a:blip r:embed="rId6"/>
          <a:stretch>
            <a:fillRect/>
          </a:stretch>
        </p:blipFill>
        <p:spPr>
          <a:xfrm>
            <a:off x="4572000" y="5853687"/>
            <a:ext cx="4494140" cy="554596"/>
          </a:xfrm>
          <a:prstGeom prst="rect">
            <a:avLst/>
          </a:prstGeom>
        </p:spPr>
      </p:pic>
    </p:spTree>
    <p:extLst>
      <p:ext uri="{BB962C8B-B14F-4D97-AF65-F5344CB8AC3E}">
        <p14:creationId xmlns:p14="http://schemas.microsoft.com/office/powerpoint/2010/main" val="32647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98021" y="3112607"/>
            <a:ext cx="5666052" cy="1690255"/>
          </a:xfrm>
        </p:spPr>
        <p:txBody>
          <a:bodyPr/>
          <a:lstStyle/>
          <a:p>
            <a:r>
              <a:rPr lang="en-US" dirty="0"/>
              <a:t>SCXML Model Translation to Event-B</a:t>
            </a:r>
          </a:p>
        </p:txBody>
      </p:sp>
      <p:sp>
        <p:nvSpPr>
          <p:cNvPr id="3" name="Subtitle 2">
            <a:extLst>
              <a:ext uri="{FF2B5EF4-FFF2-40B4-BE49-F238E27FC236}">
                <a16:creationId xmlns:a16="http://schemas.microsoft.com/office/drawing/2014/main" xmlns=""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3516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SCXML Model Translation to Event-B</a:t>
            </a:r>
          </a:p>
        </p:txBody>
      </p:sp>
      <p:sp>
        <p:nvSpPr>
          <p:cNvPr id="7" name="Content Placeholder 6">
            <a:extLst>
              <a:ext uri="{FF2B5EF4-FFF2-40B4-BE49-F238E27FC236}">
                <a16:creationId xmlns:a16="http://schemas.microsoft.com/office/drawing/2014/main" xmlns="" id="{7B3DD651-FFFE-E949-AAF7-DD0795D17933}"/>
              </a:ext>
            </a:extLst>
          </p:cNvPr>
          <p:cNvSpPr>
            <a:spLocks noGrp="1"/>
          </p:cNvSpPr>
          <p:nvPr>
            <p:ph idx="1"/>
          </p:nvPr>
        </p:nvSpPr>
        <p:spPr>
          <a:xfrm>
            <a:off x="260012" y="1477361"/>
            <a:ext cx="8720487" cy="4480678"/>
          </a:xfrm>
        </p:spPr>
        <p:txBody>
          <a:bodyPr>
            <a:normAutofit/>
          </a:bodyPr>
          <a:lstStyle/>
          <a:p>
            <a:pPr>
              <a:buFont typeface="Wingdings" pitchFamily="2" charset="2"/>
              <a:buChar char="v"/>
            </a:pPr>
            <a:r>
              <a:rPr lang="en-US" sz="2000" dirty="0"/>
              <a:t>SCXML models are first translated to UML-B and subsequently to Event-B</a:t>
            </a:r>
          </a:p>
          <a:p>
            <a:pPr>
              <a:buFont typeface="Wingdings" pitchFamily="2" charset="2"/>
              <a:buChar char="v"/>
            </a:pPr>
            <a:endParaRPr lang="en-US" sz="2000" dirty="0"/>
          </a:p>
          <a:p>
            <a:pPr lvl="1">
              <a:buFont typeface="Wingdings" pitchFamily="2" charset="2"/>
              <a:buChar char="v"/>
            </a:pPr>
            <a:r>
              <a:rPr lang="en-US" sz="1800" dirty="0"/>
              <a:t>Generation of the basis machine as context that </a:t>
            </a:r>
            <a:r>
              <a:rPr lang="en-US" sz="1800" dirty="0" smtClean="0"/>
              <a:t>captures generic run-to-completion </a:t>
            </a:r>
            <a:r>
              <a:rPr lang="en-US" sz="1800" dirty="0"/>
              <a:t>semantic details</a:t>
            </a:r>
          </a:p>
          <a:p>
            <a:pPr lvl="1">
              <a:buFont typeface="Wingdings" pitchFamily="2" charset="2"/>
              <a:buChar char="v"/>
            </a:pPr>
            <a:endParaRPr lang="en-US" sz="1800" dirty="0"/>
          </a:p>
          <a:p>
            <a:pPr lvl="1">
              <a:buFont typeface="Wingdings" pitchFamily="2" charset="2"/>
              <a:buChar char="v"/>
            </a:pPr>
            <a:r>
              <a:rPr lang="en-US" sz="1800" dirty="0"/>
              <a:t>Generation of events that correspond to all possible combination of each set of transitions that can fire together</a:t>
            </a:r>
          </a:p>
          <a:p>
            <a:pPr lvl="1">
              <a:buFont typeface="Wingdings" pitchFamily="2" charset="2"/>
              <a:buChar char="v"/>
            </a:pPr>
            <a:endParaRPr lang="en-US" sz="1800" dirty="0"/>
          </a:p>
          <a:p>
            <a:pPr lvl="1">
              <a:buFont typeface="Wingdings" pitchFamily="2" charset="2"/>
              <a:buChar char="v"/>
            </a:pPr>
            <a:r>
              <a:rPr lang="en-US" sz="1800" dirty="0"/>
              <a:t>Translation of the SCXML </a:t>
            </a:r>
            <a:r>
              <a:rPr lang="en-US" sz="1800" dirty="0" err="1"/>
              <a:t>statechart</a:t>
            </a:r>
            <a:r>
              <a:rPr lang="en-US" sz="1800" dirty="0"/>
              <a:t> into the corresponding UML-B </a:t>
            </a:r>
            <a:r>
              <a:rPr lang="en-US" sz="1800" dirty="0" err="1"/>
              <a:t>statemachine</a:t>
            </a:r>
            <a:endParaRPr lang="en-US" sz="1800" dirty="0"/>
          </a:p>
          <a:p>
            <a:pPr lvl="1">
              <a:buFont typeface="Wingdings" pitchFamily="2" charset="2"/>
              <a:buChar char="v"/>
            </a:pPr>
            <a:endParaRPr lang="en-US" sz="1800" dirty="0"/>
          </a:p>
          <a:p>
            <a:pPr lvl="1">
              <a:buFont typeface="Wingdings" pitchFamily="2" charset="2"/>
              <a:buChar char="v"/>
            </a:pPr>
            <a:r>
              <a:rPr lang="en-US" sz="1800" dirty="0"/>
              <a:t>Translation of the UML-B </a:t>
            </a:r>
            <a:r>
              <a:rPr lang="en-US" sz="1800" dirty="0" err="1"/>
              <a:t>statemachine</a:t>
            </a:r>
            <a:r>
              <a:rPr lang="en-US" sz="1800" dirty="0"/>
              <a:t> into the corresponding Event-B model </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1949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Verification</a:t>
            </a:r>
          </a:p>
        </p:txBody>
      </p:sp>
      <p:sp>
        <p:nvSpPr>
          <p:cNvPr id="3" name="Subtitle 2">
            <a:extLst>
              <a:ext uri="{FF2B5EF4-FFF2-40B4-BE49-F238E27FC236}">
                <a16:creationId xmlns:a16="http://schemas.microsoft.com/office/drawing/2014/main" xmlns=""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450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Verification of Safety </a:t>
            </a:r>
            <a:r>
              <a:rPr lang="en-US" dirty="0" smtClean="0"/>
              <a:t>Properties using theorem provers</a:t>
            </a:r>
            <a:endParaRPr lang="en-US" dirty="0"/>
          </a:p>
        </p:txBody>
      </p:sp>
      <p:sp>
        <p:nvSpPr>
          <p:cNvPr id="7" name="Content Placeholder 6">
            <a:extLst>
              <a:ext uri="{FF2B5EF4-FFF2-40B4-BE49-F238E27FC236}">
                <a16:creationId xmlns:a16="http://schemas.microsoft.com/office/drawing/2014/main" xmlns="" id="{7B3DD651-FFFE-E949-AAF7-DD0795D17933}"/>
              </a:ext>
            </a:extLst>
          </p:cNvPr>
          <p:cNvSpPr>
            <a:spLocks noGrp="1"/>
          </p:cNvSpPr>
          <p:nvPr>
            <p:ph idx="1"/>
          </p:nvPr>
        </p:nvSpPr>
        <p:spPr>
          <a:xfrm>
            <a:off x="149407" y="1005103"/>
            <a:ext cx="8898340" cy="3822964"/>
          </a:xfrm>
        </p:spPr>
        <p:txBody>
          <a:bodyPr>
            <a:normAutofit/>
          </a:bodyPr>
          <a:lstStyle/>
          <a:p>
            <a:pPr>
              <a:buFont typeface="Wingdings" pitchFamily="2" charset="2"/>
              <a:buChar char="v"/>
            </a:pPr>
            <a:r>
              <a:rPr lang="en-US" dirty="0"/>
              <a:t>Example Requirement:</a:t>
            </a:r>
            <a:br>
              <a:rPr lang="en-US" dirty="0"/>
            </a:br>
            <a:r>
              <a:rPr lang="en-US" dirty="0"/>
              <a:t>	The control system shall not continue to take off or fly if the battery charge drops below 	the threshold (say 21%). </a:t>
            </a:r>
          </a:p>
          <a:p>
            <a:pPr lvl="1">
              <a:buFont typeface="Wingdings" pitchFamily="2" charset="2"/>
              <a:buChar char="v"/>
            </a:pPr>
            <a:r>
              <a:rPr lang="en-US" sz="1800" dirty="0"/>
              <a:t> System reacts to low battery charge</a:t>
            </a:r>
          </a:p>
          <a:p>
            <a:pPr lvl="1">
              <a:buFont typeface="Wingdings" pitchFamily="2" charset="2"/>
              <a:buChar char="v"/>
            </a:pPr>
            <a:endParaRPr lang="en-US" sz="1800" dirty="0"/>
          </a:p>
          <a:p>
            <a:pPr marL="150869" lvl="1" indent="0">
              <a:buNone/>
            </a:pPr>
            <a:r>
              <a:rPr lang="en-US" sz="1800" dirty="0"/>
              <a:t/>
            </a:r>
            <a:br>
              <a:rPr lang="en-US" sz="1800" dirty="0"/>
            </a:br>
            <a:endParaRPr lang="en-US" sz="1800" dirty="0"/>
          </a:p>
          <a:p>
            <a:pPr lvl="1">
              <a:buFont typeface="Wingdings" pitchFamily="2" charset="2"/>
              <a:buChar char="v"/>
            </a:pPr>
            <a:r>
              <a:rPr lang="en-US" sz="1800" dirty="0"/>
              <a:t>System subsequently leaves the </a:t>
            </a:r>
            <a:r>
              <a:rPr lang="en-US" sz="1800" b="1" dirty="0">
                <a:solidFill>
                  <a:srgbClr val="00ACD9"/>
                </a:solidFill>
              </a:rPr>
              <a:t>FLY</a:t>
            </a:r>
            <a:r>
              <a:rPr lang="en-US" sz="1800" dirty="0"/>
              <a:t> or </a:t>
            </a:r>
            <a:r>
              <a:rPr lang="en-US" sz="1800" b="1" dirty="0">
                <a:solidFill>
                  <a:srgbClr val="00ACD9"/>
                </a:solidFill>
              </a:rPr>
              <a:t>TAKEOFF</a:t>
            </a:r>
            <a:r>
              <a:rPr lang="en-US" sz="1800" dirty="0"/>
              <a:t> states</a:t>
            </a:r>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8" name="Picture 7">
            <a:extLst>
              <a:ext uri="{FF2B5EF4-FFF2-40B4-BE49-F238E27FC236}">
                <a16:creationId xmlns:a16="http://schemas.microsoft.com/office/drawing/2014/main" xmlns="" id="{CB7F7BD6-9560-FF41-B452-C294CCD3C1B4}"/>
              </a:ext>
            </a:extLst>
          </p:cNvPr>
          <p:cNvPicPr>
            <a:picLocks noChangeAspect="1"/>
          </p:cNvPicPr>
          <p:nvPr/>
        </p:nvPicPr>
        <p:blipFill>
          <a:blip r:embed="rId2"/>
          <a:stretch>
            <a:fillRect/>
          </a:stretch>
        </p:blipFill>
        <p:spPr>
          <a:xfrm>
            <a:off x="2221792" y="4150521"/>
            <a:ext cx="4331886" cy="2696765"/>
          </a:xfrm>
          <a:prstGeom prst="rect">
            <a:avLst/>
          </a:prstGeom>
        </p:spPr>
      </p:pic>
      <p:grpSp>
        <p:nvGrpSpPr>
          <p:cNvPr id="9" name="Group 8">
            <a:extLst>
              <a:ext uri="{FF2B5EF4-FFF2-40B4-BE49-F238E27FC236}">
                <a16:creationId xmlns:a16="http://schemas.microsoft.com/office/drawing/2014/main" xmlns="" id="{5EC5BDB0-9A15-1E48-8438-8E7C1BF831F6}"/>
              </a:ext>
            </a:extLst>
          </p:cNvPr>
          <p:cNvGrpSpPr/>
          <p:nvPr/>
        </p:nvGrpSpPr>
        <p:grpSpPr>
          <a:xfrm>
            <a:off x="2000730" y="2113970"/>
            <a:ext cx="4820173" cy="421201"/>
            <a:chOff x="1018953" y="2168413"/>
            <a:chExt cx="4820173" cy="421201"/>
          </a:xfrm>
        </p:grpSpPr>
        <p:pic>
          <p:nvPicPr>
            <p:cNvPr id="11" name="Picture 10">
              <a:extLst>
                <a:ext uri="{FF2B5EF4-FFF2-40B4-BE49-F238E27FC236}">
                  <a16:creationId xmlns:a16="http://schemas.microsoft.com/office/drawing/2014/main" xmlns="" id="{6690F9C3-E883-0341-9F8E-D0DB9BB0CE76}"/>
                </a:ext>
              </a:extLst>
            </p:cNvPr>
            <p:cNvPicPr>
              <a:picLocks noChangeAspect="1"/>
            </p:cNvPicPr>
            <p:nvPr/>
          </p:nvPicPr>
          <p:blipFill>
            <a:blip r:embed="rId3"/>
            <a:stretch>
              <a:fillRect/>
            </a:stretch>
          </p:blipFill>
          <p:spPr>
            <a:xfrm>
              <a:off x="2389291" y="2168413"/>
              <a:ext cx="3449835" cy="421201"/>
            </a:xfrm>
            <a:prstGeom prst="rect">
              <a:avLst/>
            </a:prstGeom>
          </p:spPr>
        </p:pic>
        <p:sp>
          <p:nvSpPr>
            <p:cNvPr id="2" name="TextBox 1">
              <a:extLst>
                <a:ext uri="{FF2B5EF4-FFF2-40B4-BE49-F238E27FC236}">
                  <a16:creationId xmlns:a16="http://schemas.microsoft.com/office/drawing/2014/main" xmlns="" id="{1AFB9145-7BEB-4D4A-9878-6B62400D653D}"/>
                </a:ext>
              </a:extLst>
            </p:cNvPr>
            <p:cNvSpPr txBox="1"/>
            <p:nvPr/>
          </p:nvSpPr>
          <p:spPr>
            <a:xfrm>
              <a:off x="1018953" y="2177709"/>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6" name="Group 15">
            <a:extLst>
              <a:ext uri="{FF2B5EF4-FFF2-40B4-BE49-F238E27FC236}">
                <a16:creationId xmlns:a16="http://schemas.microsoft.com/office/drawing/2014/main" xmlns="" id="{76035E7E-A9C9-FC4D-9C2C-A5F7B7DBFCBD}"/>
              </a:ext>
            </a:extLst>
          </p:cNvPr>
          <p:cNvGrpSpPr/>
          <p:nvPr/>
        </p:nvGrpSpPr>
        <p:grpSpPr>
          <a:xfrm>
            <a:off x="1620678" y="2434598"/>
            <a:ext cx="5973724" cy="366169"/>
            <a:chOff x="638901" y="2489041"/>
            <a:chExt cx="5973724" cy="366169"/>
          </a:xfrm>
        </p:grpSpPr>
        <p:pic>
          <p:nvPicPr>
            <p:cNvPr id="3" name="Picture 2">
              <a:extLst>
                <a:ext uri="{FF2B5EF4-FFF2-40B4-BE49-F238E27FC236}">
                  <a16:creationId xmlns:a16="http://schemas.microsoft.com/office/drawing/2014/main" xmlns="" id="{2856D055-C43F-B44E-A540-83F1C78A4316}"/>
                </a:ext>
              </a:extLst>
            </p:cNvPr>
            <p:cNvPicPr>
              <a:picLocks noChangeAspect="1"/>
            </p:cNvPicPr>
            <p:nvPr/>
          </p:nvPicPr>
          <p:blipFill>
            <a:blip r:embed="rId4"/>
            <a:stretch>
              <a:fillRect/>
            </a:stretch>
          </p:blipFill>
          <p:spPr>
            <a:xfrm>
              <a:off x="2116877" y="2489041"/>
              <a:ext cx="4495748" cy="366169"/>
            </a:xfrm>
            <a:prstGeom prst="rect">
              <a:avLst/>
            </a:prstGeom>
          </p:spPr>
        </p:pic>
        <p:sp>
          <p:nvSpPr>
            <p:cNvPr id="13" name="TextBox 12">
              <a:extLst>
                <a:ext uri="{FF2B5EF4-FFF2-40B4-BE49-F238E27FC236}">
                  <a16:creationId xmlns:a16="http://schemas.microsoft.com/office/drawing/2014/main" xmlns="" id="{F7BDA88A-FA97-A746-A29D-7FF59E3E25F2}"/>
                </a:ext>
              </a:extLst>
            </p:cNvPr>
            <p:cNvSpPr txBox="1"/>
            <p:nvPr/>
          </p:nvSpPr>
          <p:spPr>
            <a:xfrm>
              <a:off x="638901" y="2509316"/>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grpSp>
        <p:nvGrpSpPr>
          <p:cNvPr id="17" name="Group 16">
            <a:extLst>
              <a:ext uri="{FF2B5EF4-FFF2-40B4-BE49-F238E27FC236}">
                <a16:creationId xmlns:a16="http://schemas.microsoft.com/office/drawing/2014/main" xmlns="" id="{55B890D9-615D-AA4C-A6F5-AB986E13A396}"/>
              </a:ext>
            </a:extLst>
          </p:cNvPr>
          <p:cNvGrpSpPr/>
          <p:nvPr/>
        </p:nvGrpSpPr>
        <p:grpSpPr>
          <a:xfrm>
            <a:off x="1451237" y="3238698"/>
            <a:ext cx="5891818" cy="554596"/>
            <a:chOff x="469460" y="3206515"/>
            <a:chExt cx="5891818" cy="554596"/>
          </a:xfrm>
        </p:grpSpPr>
        <p:pic>
          <p:nvPicPr>
            <p:cNvPr id="12" name="Picture 11">
              <a:extLst>
                <a:ext uri="{FF2B5EF4-FFF2-40B4-BE49-F238E27FC236}">
                  <a16:creationId xmlns:a16="http://schemas.microsoft.com/office/drawing/2014/main" xmlns="" id="{3DAE4A8A-9504-544E-9745-C75382F85FD8}"/>
                </a:ext>
              </a:extLst>
            </p:cNvPr>
            <p:cNvPicPr>
              <a:picLocks noChangeAspect="1"/>
            </p:cNvPicPr>
            <p:nvPr/>
          </p:nvPicPr>
          <p:blipFill>
            <a:blip r:embed="rId5"/>
            <a:stretch>
              <a:fillRect/>
            </a:stretch>
          </p:blipFill>
          <p:spPr>
            <a:xfrm>
              <a:off x="1867138" y="3206515"/>
              <a:ext cx="4494140" cy="554596"/>
            </a:xfrm>
            <a:prstGeom prst="rect">
              <a:avLst/>
            </a:prstGeom>
          </p:spPr>
        </p:pic>
        <p:sp>
          <p:nvSpPr>
            <p:cNvPr id="14" name="TextBox 13">
              <a:extLst>
                <a:ext uri="{FF2B5EF4-FFF2-40B4-BE49-F238E27FC236}">
                  <a16:creationId xmlns:a16="http://schemas.microsoft.com/office/drawing/2014/main" xmlns="" id="{EBF18CD5-4301-504F-A43B-4C370193A3B5}"/>
                </a:ext>
              </a:extLst>
            </p:cNvPr>
            <p:cNvSpPr txBox="1"/>
            <p:nvPr/>
          </p:nvSpPr>
          <p:spPr>
            <a:xfrm>
              <a:off x="469460" y="3319925"/>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8" name="Group 17">
            <a:extLst>
              <a:ext uri="{FF2B5EF4-FFF2-40B4-BE49-F238E27FC236}">
                <a16:creationId xmlns:a16="http://schemas.microsoft.com/office/drawing/2014/main" xmlns="" id="{97DC9824-2A26-6B4A-889A-C4ED77F210FD}"/>
              </a:ext>
            </a:extLst>
          </p:cNvPr>
          <p:cNvGrpSpPr/>
          <p:nvPr/>
        </p:nvGrpSpPr>
        <p:grpSpPr>
          <a:xfrm>
            <a:off x="981777" y="3718276"/>
            <a:ext cx="7449444" cy="347081"/>
            <a:chOff x="0" y="3686093"/>
            <a:chExt cx="7449444" cy="347081"/>
          </a:xfrm>
        </p:grpSpPr>
        <p:pic>
          <p:nvPicPr>
            <p:cNvPr id="10" name="Picture 9">
              <a:extLst>
                <a:ext uri="{FF2B5EF4-FFF2-40B4-BE49-F238E27FC236}">
                  <a16:creationId xmlns:a16="http://schemas.microsoft.com/office/drawing/2014/main" xmlns="" id="{3D6A15E6-1BB6-AF4E-A912-FABB39900842}"/>
                </a:ext>
              </a:extLst>
            </p:cNvPr>
            <p:cNvPicPr>
              <a:picLocks noChangeAspect="1"/>
            </p:cNvPicPr>
            <p:nvPr/>
          </p:nvPicPr>
          <p:blipFill>
            <a:blip r:embed="rId6"/>
            <a:stretch>
              <a:fillRect/>
            </a:stretch>
          </p:blipFill>
          <p:spPr>
            <a:xfrm>
              <a:off x="1442433" y="3718121"/>
              <a:ext cx="6007011" cy="315053"/>
            </a:xfrm>
            <a:prstGeom prst="rect">
              <a:avLst/>
            </a:prstGeom>
          </p:spPr>
        </p:pic>
        <p:sp>
          <p:nvSpPr>
            <p:cNvPr id="15" name="TextBox 14">
              <a:extLst>
                <a:ext uri="{FF2B5EF4-FFF2-40B4-BE49-F238E27FC236}">
                  <a16:creationId xmlns:a16="http://schemas.microsoft.com/office/drawing/2014/main" xmlns="" id="{FAF3F680-6498-0449-ABAA-FB7420973003}"/>
                </a:ext>
              </a:extLst>
            </p:cNvPr>
            <p:cNvSpPr txBox="1"/>
            <p:nvPr/>
          </p:nvSpPr>
          <p:spPr>
            <a:xfrm>
              <a:off x="0" y="3686093"/>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66373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linds(horizontal)">
                                      <p:cBhvr>
                                        <p:cTn id="10" dur="500"/>
                                        <p:tgtEl>
                                          <p:spTgt spid="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a:xfrm>
            <a:off x="637094" y="264521"/>
            <a:ext cx="7543800" cy="570225"/>
          </a:xfrm>
        </p:spPr>
        <p:txBody>
          <a:bodyPr/>
          <a:lstStyle/>
          <a:p>
            <a:r>
              <a:rPr lang="en-US" dirty="0"/>
              <a:t>Verification of Control </a:t>
            </a:r>
            <a:r>
              <a:rPr lang="en-US" dirty="0" smtClean="0"/>
              <a:t>Responses using LTL model checking</a:t>
            </a:r>
            <a:endParaRPr lang="en-US" dirty="0"/>
          </a:p>
        </p:txBody>
      </p:sp>
      <p:sp>
        <p:nvSpPr>
          <p:cNvPr id="7" name="Content Placeholder 6">
            <a:extLst>
              <a:ext uri="{FF2B5EF4-FFF2-40B4-BE49-F238E27FC236}">
                <a16:creationId xmlns:a16="http://schemas.microsoft.com/office/drawing/2014/main" xmlns="" id="{7B3DD651-FFFE-E949-AAF7-DD0795D17933}"/>
              </a:ext>
            </a:extLst>
          </p:cNvPr>
          <p:cNvSpPr>
            <a:spLocks noGrp="1"/>
          </p:cNvSpPr>
          <p:nvPr>
            <p:ph idx="1"/>
          </p:nvPr>
        </p:nvSpPr>
        <p:spPr>
          <a:xfrm>
            <a:off x="112140" y="592446"/>
            <a:ext cx="9442129" cy="3720791"/>
          </a:xfrm>
        </p:spPr>
        <p:txBody>
          <a:bodyPr>
            <a:noAutofit/>
          </a:bodyPr>
          <a:lstStyle/>
          <a:p>
            <a:pPr>
              <a:lnSpc>
                <a:spcPct val="110000"/>
              </a:lnSpc>
              <a:buFont typeface="Wingdings" pitchFamily="2" charset="2"/>
              <a:buChar char="v"/>
            </a:pPr>
            <a:r>
              <a:rPr lang="en-US" dirty="0"/>
              <a:t>General form for liveness properties</a:t>
            </a:r>
            <a:br>
              <a:rPr lang="en-US" dirty="0"/>
            </a:br>
            <a:endParaRPr lang="en-US" dirty="0"/>
          </a:p>
          <a:p>
            <a:pPr>
              <a:lnSpc>
                <a:spcPct val="110000"/>
              </a:lnSpc>
              <a:buFont typeface="Wingdings" pitchFamily="2" charset="2"/>
              <a:buChar char="v"/>
            </a:pPr>
            <a:r>
              <a:rPr lang="en-US" dirty="0"/>
              <a:t>General liveness property requires the assumption of strong fairness for all events in the model</a:t>
            </a:r>
            <a:br>
              <a:rPr lang="en-US" dirty="0"/>
            </a:br>
            <a:endParaRPr lang="en-US" dirty="0"/>
          </a:p>
          <a:p>
            <a:pPr>
              <a:lnSpc>
                <a:spcPct val="110000"/>
              </a:lnSpc>
              <a:buFont typeface="Wingdings" pitchFamily="2" charset="2"/>
              <a:buChar char="v"/>
            </a:pPr>
            <a:r>
              <a:rPr lang="en-US" dirty="0"/>
              <a:t>Example Requirement: </a:t>
            </a:r>
            <a:br>
              <a:rPr lang="en-US" dirty="0"/>
            </a:br>
            <a:r>
              <a:rPr lang="en-US" dirty="0"/>
              <a:t>	The battery charge shall decrease in value after an external trigger event </a:t>
            </a:r>
            <a:r>
              <a:rPr lang="en-US" b="1" dirty="0" err="1">
                <a:solidFill>
                  <a:srgbClr val="00ACD9"/>
                </a:solidFill>
              </a:rPr>
              <a:t>decreaseCharge</a:t>
            </a:r>
            <a:r>
              <a:rPr lang="en-US" b="1" dirty="0">
                <a:solidFill>
                  <a:srgbClr val="00ACD9"/>
                </a:solidFill>
              </a:rPr>
              <a:t/>
            </a:r>
            <a:br>
              <a:rPr lang="en-US" b="1" dirty="0">
                <a:solidFill>
                  <a:srgbClr val="00ACD9"/>
                </a:solidFill>
              </a:rPr>
            </a:br>
            <a:endParaRPr lang="en-US" dirty="0"/>
          </a:p>
          <a:p>
            <a:pPr>
              <a:lnSpc>
                <a:spcPct val="110000"/>
              </a:lnSpc>
              <a:buFont typeface="Wingdings" pitchFamily="2" charset="2"/>
              <a:buChar char="v"/>
            </a:pPr>
            <a:r>
              <a:rPr lang="en-US" dirty="0"/>
              <a:t>The property fails to model check and should be revised as a consequence of the model structure</a:t>
            </a:r>
          </a:p>
          <a:p>
            <a:pPr lvl="1">
              <a:lnSpc>
                <a:spcPct val="110000"/>
              </a:lnSpc>
              <a:buFont typeface="Wingdings" pitchFamily="2" charset="2"/>
              <a:buChar char="v"/>
            </a:pPr>
            <a:r>
              <a:rPr lang="en-US" sz="1800" dirty="0"/>
              <a:t>The controller only monitors battery charge while in the </a:t>
            </a:r>
            <a:r>
              <a:rPr lang="en-US" sz="1800" b="1" dirty="0">
                <a:solidFill>
                  <a:srgbClr val="00ACD9"/>
                </a:solidFill>
              </a:rPr>
              <a:t>BATTERYOK</a:t>
            </a:r>
            <a:r>
              <a:rPr lang="en-US" sz="1800" dirty="0"/>
              <a:t> state</a:t>
            </a:r>
          </a:p>
          <a:p>
            <a:pPr lvl="1">
              <a:lnSpc>
                <a:spcPct val="110000"/>
              </a:lnSpc>
              <a:buFont typeface="Wingdings" pitchFamily="2" charset="2"/>
              <a:buChar char="v"/>
            </a:pPr>
            <a:r>
              <a:rPr lang="en-US" sz="1800" dirty="0"/>
              <a:t>Even it the precondition is true the presence </a:t>
            </a:r>
            <a:br>
              <a:rPr lang="en-US" sz="1800" dirty="0"/>
            </a:br>
            <a:r>
              <a:rPr lang="en-US" sz="1800" dirty="0"/>
              <a:t>of another trigger (</a:t>
            </a:r>
            <a:r>
              <a:rPr lang="en-US" sz="1800" dirty="0" err="1"/>
              <a:t>e.g</a:t>
            </a:r>
            <a:r>
              <a:rPr lang="en-US" sz="1800" dirty="0"/>
              <a:t> </a:t>
            </a:r>
            <a:r>
              <a:rPr lang="en-US" sz="1800" b="1" dirty="0">
                <a:solidFill>
                  <a:srgbClr val="00ACD9"/>
                </a:solidFill>
              </a:rPr>
              <a:t>off</a:t>
            </a:r>
            <a:r>
              <a:rPr lang="en-US" sz="1800" dirty="0"/>
              <a:t>) may take the </a:t>
            </a:r>
            <a:br>
              <a:rPr lang="en-US" sz="1800" dirty="0"/>
            </a:br>
            <a:r>
              <a:rPr lang="en-US" sz="1800" dirty="0"/>
              <a:t>controller out of the </a:t>
            </a:r>
            <a:r>
              <a:rPr lang="en-US" sz="1800" b="1" dirty="0">
                <a:solidFill>
                  <a:srgbClr val="00ACD9"/>
                </a:solidFill>
              </a:rPr>
              <a:t>BATTERYOK</a:t>
            </a:r>
            <a:r>
              <a:rPr lang="en-US" sz="1800" dirty="0"/>
              <a:t> state</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3" name="Picture 2">
            <a:extLst>
              <a:ext uri="{FF2B5EF4-FFF2-40B4-BE49-F238E27FC236}">
                <a16:creationId xmlns:a16="http://schemas.microsoft.com/office/drawing/2014/main" xmlns="" id="{4C9316EA-990D-334B-AD98-B45F5D7574E4}"/>
              </a:ext>
            </a:extLst>
          </p:cNvPr>
          <p:cNvPicPr>
            <a:picLocks noChangeAspect="1"/>
          </p:cNvPicPr>
          <p:nvPr/>
        </p:nvPicPr>
        <p:blipFill rotWithShape="1">
          <a:blip r:embed="rId2"/>
          <a:srcRect t="15999" b="23684"/>
          <a:stretch/>
        </p:blipFill>
        <p:spPr>
          <a:xfrm>
            <a:off x="2269580" y="1016964"/>
            <a:ext cx="4278828" cy="348761"/>
          </a:xfrm>
          <a:prstGeom prst="rect">
            <a:avLst/>
          </a:prstGeom>
        </p:spPr>
      </p:pic>
      <p:pic>
        <p:nvPicPr>
          <p:cNvPr id="9" name="Picture 8">
            <a:extLst>
              <a:ext uri="{FF2B5EF4-FFF2-40B4-BE49-F238E27FC236}">
                <a16:creationId xmlns:a16="http://schemas.microsoft.com/office/drawing/2014/main" xmlns="" id="{4699BE48-73DB-C144-A28B-4C9A8C3BDFA6}"/>
              </a:ext>
            </a:extLst>
          </p:cNvPr>
          <p:cNvPicPr>
            <a:picLocks noChangeAspect="1"/>
          </p:cNvPicPr>
          <p:nvPr/>
        </p:nvPicPr>
        <p:blipFill>
          <a:blip r:embed="rId3"/>
          <a:stretch>
            <a:fillRect/>
          </a:stretch>
        </p:blipFill>
        <p:spPr>
          <a:xfrm>
            <a:off x="1920615" y="1704380"/>
            <a:ext cx="5643430" cy="485705"/>
          </a:xfrm>
          <a:prstGeom prst="rect">
            <a:avLst/>
          </a:prstGeom>
        </p:spPr>
      </p:pic>
      <p:pic>
        <p:nvPicPr>
          <p:cNvPr id="13" name="Picture 12">
            <a:extLst>
              <a:ext uri="{FF2B5EF4-FFF2-40B4-BE49-F238E27FC236}">
                <a16:creationId xmlns:a16="http://schemas.microsoft.com/office/drawing/2014/main" xmlns="" id="{AA84EFE6-3B11-F44C-A85B-F8063B965422}"/>
              </a:ext>
            </a:extLst>
          </p:cNvPr>
          <p:cNvPicPr>
            <a:picLocks noChangeAspect="1"/>
          </p:cNvPicPr>
          <p:nvPr/>
        </p:nvPicPr>
        <p:blipFill rotWithShape="1">
          <a:blip r:embed="rId4"/>
          <a:srcRect t="44319" r="52211" b="10004"/>
          <a:stretch/>
        </p:blipFill>
        <p:spPr>
          <a:xfrm>
            <a:off x="-75581" y="5764306"/>
            <a:ext cx="3559056" cy="316938"/>
          </a:xfrm>
          <a:prstGeom prst="rect">
            <a:avLst/>
          </a:prstGeom>
        </p:spPr>
      </p:pic>
      <p:pic>
        <p:nvPicPr>
          <p:cNvPr id="14" name="Picture 13">
            <a:extLst>
              <a:ext uri="{FF2B5EF4-FFF2-40B4-BE49-F238E27FC236}">
                <a16:creationId xmlns:a16="http://schemas.microsoft.com/office/drawing/2014/main" xmlns="" id="{D404FA8F-08AC-4A42-9A9A-FE8C445B3703}"/>
              </a:ext>
            </a:extLst>
          </p:cNvPr>
          <p:cNvPicPr>
            <a:picLocks noChangeAspect="1"/>
          </p:cNvPicPr>
          <p:nvPr/>
        </p:nvPicPr>
        <p:blipFill rotWithShape="1">
          <a:blip r:embed="rId4"/>
          <a:srcRect l="47789" t="48002" b="1"/>
          <a:stretch/>
        </p:blipFill>
        <p:spPr>
          <a:xfrm>
            <a:off x="794597" y="6015493"/>
            <a:ext cx="3888418" cy="360792"/>
          </a:xfrm>
          <a:prstGeom prst="rect">
            <a:avLst/>
          </a:prstGeom>
        </p:spPr>
      </p:pic>
      <p:pic>
        <p:nvPicPr>
          <p:cNvPr id="15" name="Picture 14">
            <a:extLst>
              <a:ext uri="{FF2B5EF4-FFF2-40B4-BE49-F238E27FC236}">
                <a16:creationId xmlns:a16="http://schemas.microsoft.com/office/drawing/2014/main" xmlns="" id="{722BBB83-F309-6A44-9FDD-0074A644A042}"/>
              </a:ext>
            </a:extLst>
          </p:cNvPr>
          <p:cNvPicPr>
            <a:picLocks noChangeAspect="1"/>
          </p:cNvPicPr>
          <p:nvPr/>
        </p:nvPicPr>
        <p:blipFill rotWithShape="1">
          <a:blip r:embed="rId4"/>
          <a:srcRect l="48384" t="6527" r="2027" b="57232"/>
          <a:stretch/>
        </p:blipFill>
        <p:spPr>
          <a:xfrm>
            <a:off x="602188" y="5483527"/>
            <a:ext cx="3693110" cy="251459"/>
          </a:xfrm>
          <a:prstGeom prst="rect">
            <a:avLst/>
          </a:prstGeom>
        </p:spPr>
      </p:pic>
      <p:pic>
        <p:nvPicPr>
          <p:cNvPr id="17" name="Picture 16">
            <a:extLst>
              <a:ext uri="{FF2B5EF4-FFF2-40B4-BE49-F238E27FC236}">
                <a16:creationId xmlns:a16="http://schemas.microsoft.com/office/drawing/2014/main" xmlns="" id="{EC523F08-039C-1D4D-B81A-63D0AFC0DC78}"/>
              </a:ext>
            </a:extLst>
          </p:cNvPr>
          <p:cNvPicPr>
            <a:picLocks noChangeAspect="1"/>
          </p:cNvPicPr>
          <p:nvPr/>
        </p:nvPicPr>
        <p:blipFill>
          <a:blip r:embed="rId5"/>
          <a:stretch>
            <a:fillRect/>
          </a:stretch>
        </p:blipFill>
        <p:spPr>
          <a:xfrm>
            <a:off x="4495293" y="4009631"/>
            <a:ext cx="4434076" cy="2760382"/>
          </a:xfrm>
          <a:prstGeom prst="rect">
            <a:avLst/>
          </a:prstGeom>
        </p:spPr>
      </p:pic>
      <p:grpSp>
        <p:nvGrpSpPr>
          <p:cNvPr id="2" name="Group 1">
            <a:extLst>
              <a:ext uri="{FF2B5EF4-FFF2-40B4-BE49-F238E27FC236}">
                <a16:creationId xmlns:a16="http://schemas.microsoft.com/office/drawing/2014/main" xmlns="" id="{B4D54A5D-6FA7-9C48-848C-383915202D4C}"/>
              </a:ext>
            </a:extLst>
          </p:cNvPr>
          <p:cNvGrpSpPr/>
          <p:nvPr/>
        </p:nvGrpSpPr>
        <p:grpSpPr>
          <a:xfrm>
            <a:off x="907087" y="2686522"/>
            <a:ext cx="7506855" cy="338554"/>
            <a:chOff x="632539" y="2543340"/>
            <a:chExt cx="7506855" cy="338554"/>
          </a:xfrm>
        </p:grpSpPr>
        <p:pic>
          <p:nvPicPr>
            <p:cNvPr id="11" name="Picture 10">
              <a:extLst>
                <a:ext uri="{FF2B5EF4-FFF2-40B4-BE49-F238E27FC236}">
                  <a16:creationId xmlns:a16="http://schemas.microsoft.com/office/drawing/2014/main" xmlns="" id="{46930AD7-51D6-CB4F-8C3C-3564B8FAA0B9}"/>
                </a:ext>
              </a:extLst>
            </p:cNvPr>
            <p:cNvPicPr>
              <a:picLocks noChangeAspect="1"/>
            </p:cNvPicPr>
            <p:nvPr/>
          </p:nvPicPr>
          <p:blipFill rotWithShape="1">
            <a:blip r:embed="rId6"/>
            <a:srcRect l="2352" t="24614" r="4315" b="18158"/>
            <a:stretch/>
          </p:blipFill>
          <p:spPr>
            <a:xfrm>
              <a:off x="2073496" y="2585678"/>
              <a:ext cx="6065898" cy="264727"/>
            </a:xfrm>
            <a:prstGeom prst="rect">
              <a:avLst/>
            </a:prstGeom>
          </p:spPr>
        </p:pic>
        <p:sp>
          <p:nvSpPr>
            <p:cNvPr id="18" name="TextBox 17">
              <a:extLst>
                <a:ext uri="{FF2B5EF4-FFF2-40B4-BE49-F238E27FC236}">
                  <a16:creationId xmlns:a16="http://schemas.microsoft.com/office/drawing/2014/main" xmlns="" id="{BF5C9198-2B33-4148-8B48-A891F8E8FC54}"/>
                </a:ext>
              </a:extLst>
            </p:cNvPr>
            <p:cNvSpPr txBox="1"/>
            <p:nvPr/>
          </p:nvSpPr>
          <p:spPr>
            <a:xfrm>
              <a:off x="632539" y="2543340"/>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8" name="Group 7">
            <a:extLst>
              <a:ext uri="{FF2B5EF4-FFF2-40B4-BE49-F238E27FC236}">
                <a16:creationId xmlns:a16="http://schemas.microsoft.com/office/drawing/2014/main" xmlns="" id="{12A77F84-23E8-2D4E-BF3B-1C6C8138F710}"/>
              </a:ext>
            </a:extLst>
          </p:cNvPr>
          <p:cNvGrpSpPr/>
          <p:nvPr/>
        </p:nvGrpSpPr>
        <p:grpSpPr>
          <a:xfrm>
            <a:off x="351120" y="4919190"/>
            <a:ext cx="3865662" cy="597299"/>
            <a:chOff x="279080" y="4438831"/>
            <a:chExt cx="3865662" cy="597299"/>
          </a:xfrm>
        </p:grpSpPr>
        <p:pic>
          <p:nvPicPr>
            <p:cNvPr id="16" name="Picture 15">
              <a:extLst>
                <a:ext uri="{FF2B5EF4-FFF2-40B4-BE49-F238E27FC236}">
                  <a16:creationId xmlns:a16="http://schemas.microsoft.com/office/drawing/2014/main" xmlns="" id="{1BCE0641-F1FF-3548-8B53-9F9BB636A921}"/>
                </a:ext>
              </a:extLst>
            </p:cNvPr>
            <p:cNvPicPr>
              <a:picLocks noChangeAspect="1"/>
            </p:cNvPicPr>
            <p:nvPr/>
          </p:nvPicPr>
          <p:blipFill rotWithShape="1">
            <a:blip r:embed="rId4"/>
            <a:srcRect r="51516" b="52082"/>
            <a:stretch/>
          </p:blipFill>
          <p:spPr>
            <a:xfrm>
              <a:off x="279080" y="4703645"/>
              <a:ext cx="3610842" cy="332485"/>
            </a:xfrm>
            <a:prstGeom prst="rect">
              <a:avLst/>
            </a:prstGeom>
          </p:spPr>
        </p:pic>
        <p:sp>
          <p:nvSpPr>
            <p:cNvPr id="19" name="TextBox 18">
              <a:extLst>
                <a:ext uri="{FF2B5EF4-FFF2-40B4-BE49-F238E27FC236}">
                  <a16:creationId xmlns:a16="http://schemas.microsoft.com/office/drawing/2014/main" xmlns="" id="{157FD315-81C5-8E43-AE44-BE4340AE528A}"/>
                </a:ext>
              </a:extLst>
            </p:cNvPr>
            <p:cNvSpPr txBox="1"/>
            <p:nvPr/>
          </p:nvSpPr>
          <p:spPr>
            <a:xfrm>
              <a:off x="1188791" y="4438831"/>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56761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linds(horizontal)">
                                      <p:cBhvr>
                                        <p:cTn id="23" dur="500"/>
                                        <p:tgtEl>
                                          <p:spTgt spid="7">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blinds(horizontal)">
                                      <p:cBhvr>
                                        <p:cTn id="34" dur="500"/>
                                        <p:tgtEl>
                                          <p:spTgt spid="7">
                                            <p:txEl>
                                              <p:pRg st="4" end="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linds(horizontal)">
                                      <p:cBhvr>
                                        <p:cTn id="42" dur="500"/>
                                        <p:tgtEl>
                                          <p:spTgt spid="7">
                                            <p:txEl>
                                              <p:pRg st="5" end="5"/>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Conclusions and Future Work</a:t>
            </a:r>
          </a:p>
        </p:txBody>
      </p:sp>
      <p:sp>
        <p:nvSpPr>
          <p:cNvPr id="3" name="Subtitle 2">
            <a:extLst>
              <a:ext uri="{FF2B5EF4-FFF2-40B4-BE49-F238E27FC236}">
                <a16:creationId xmlns:a16="http://schemas.microsoft.com/office/drawing/2014/main" xmlns=""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6839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765784F-0B08-7841-87F0-A1F6D5F7E0C3}"/>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xmlns="" id="{E1B895B8-FD6F-FC45-9371-744FAA170E40}"/>
              </a:ext>
            </a:extLst>
          </p:cNvPr>
          <p:cNvSpPr>
            <a:spLocks noGrp="1"/>
          </p:cNvSpPr>
          <p:nvPr>
            <p:ph idx="1"/>
          </p:nvPr>
        </p:nvSpPr>
        <p:spPr>
          <a:xfrm>
            <a:off x="686244" y="1007878"/>
            <a:ext cx="7543800" cy="3433635"/>
          </a:xfrm>
        </p:spPr>
        <p:txBody>
          <a:bodyPr>
            <a:noAutofit/>
          </a:bodyPr>
          <a:lstStyle/>
          <a:p>
            <a:pPr>
              <a:lnSpc>
                <a:spcPct val="150000"/>
              </a:lnSpc>
              <a:buFont typeface="Wingdings" pitchFamily="2" charset="2"/>
              <a:buChar char="v"/>
            </a:pPr>
            <a:r>
              <a:rPr lang="en-US" dirty="0"/>
              <a:t>Introduction</a:t>
            </a:r>
          </a:p>
          <a:p>
            <a:pPr lvl="1">
              <a:lnSpc>
                <a:spcPct val="150000"/>
              </a:lnSpc>
              <a:buFont typeface="Wingdings" pitchFamily="2" charset="2"/>
              <a:buChar char="v"/>
            </a:pPr>
            <a:r>
              <a:rPr lang="en-US" sz="1800" dirty="0"/>
              <a:t>Motivation</a:t>
            </a:r>
          </a:p>
          <a:p>
            <a:pPr lvl="1">
              <a:lnSpc>
                <a:spcPct val="150000"/>
              </a:lnSpc>
              <a:buFont typeface="Wingdings" pitchFamily="2" charset="2"/>
              <a:buChar char="v"/>
            </a:pPr>
            <a:r>
              <a:rPr lang="en-US" sz="1800" dirty="0"/>
              <a:t>Background</a:t>
            </a:r>
          </a:p>
          <a:p>
            <a:pPr lvl="2">
              <a:lnSpc>
                <a:spcPct val="150000"/>
              </a:lnSpc>
              <a:buFont typeface="Wingdings" pitchFamily="2" charset="2"/>
              <a:buChar char="v"/>
            </a:pPr>
            <a:r>
              <a:rPr lang="en-US" sz="1800" dirty="0"/>
              <a:t>SCXML</a:t>
            </a:r>
          </a:p>
          <a:p>
            <a:pPr lvl="2">
              <a:lnSpc>
                <a:spcPct val="150000"/>
              </a:lnSpc>
              <a:buFont typeface="Wingdings" pitchFamily="2" charset="2"/>
              <a:buChar char="v"/>
            </a:pPr>
            <a:r>
              <a:rPr lang="en-US" sz="1800" dirty="0"/>
              <a:t>Event-B</a:t>
            </a:r>
          </a:p>
          <a:p>
            <a:pPr lvl="2">
              <a:lnSpc>
                <a:spcPct val="150000"/>
              </a:lnSpc>
              <a:buFont typeface="Wingdings" pitchFamily="2" charset="2"/>
              <a:buChar char="v"/>
            </a:pPr>
            <a:r>
              <a:rPr lang="en-US" sz="1800" dirty="0"/>
              <a:t>UML-B </a:t>
            </a:r>
            <a:r>
              <a:rPr lang="en-US" sz="1800" dirty="0" err="1"/>
              <a:t>Statemachine</a:t>
            </a:r>
            <a:endParaRPr lang="en-US" sz="1800" dirty="0"/>
          </a:p>
          <a:p>
            <a:pPr lvl="1">
              <a:lnSpc>
                <a:spcPct val="150000"/>
              </a:lnSpc>
              <a:buFont typeface="Wingdings" pitchFamily="2" charset="2"/>
              <a:buChar char="v"/>
            </a:pPr>
            <a:r>
              <a:rPr lang="en-US" sz="1800" dirty="0"/>
              <a:t>Run-to-Completion</a:t>
            </a:r>
          </a:p>
          <a:p>
            <a:pPr>
              <a:lnSpc>
                <a:spcPct val="150000"/>
              </a:lnSpc>
              <a:buFont typeface="Wingdings" pitchFamily="2" charset="2"/>
              <a:buChar char="v"/>
            </a:pPr>
            <a:r>
              <a:rPr lang="en-US" dirty="0"/>
              <a:t>Model Construction</a:t>
            </a:r>
          </a:p>
          <a:p>
            <a:pPr>
              <a:lnSpc>
                <a:spcPct val="150000"/>
              </a:lnSpc>
              <a:buFont typeface="Wingdings" pitchFamily="2" charset="2"/>
              <a:buChar char="v"/>
            </a:pPr>
            <a:r>
              <a:rPr lang="en-US" dirty="0"/>
              <a:t>SCXML Model Translation to Event-B</a:t>
            </a:r>
          </a:p>
          <a:p>
            <a:pPr>
              <a:lnSpc>
                <a:spcPct val="150000"/>
              </a:lnSpc>
              <a:buFont typeface="Wingdings" pitchFamily="2" charset="2"/>
              <a:buChar char="v"/>
            </a:pPr>
            <a:r>
              <a:rPr lang="en-US" dirty="0"/>
              <a:t>Model Verification</a:t>
            </a:r>
          </a:p>
          <a:p>
            <a:pPr>
              <a:lnSpc>
                <a:spcPct val="150000"/>
              </a:lnSpc>
              <a:buFont typeface="Wingdings" pitchFamily="2" charset="2"/>
              <a:buChar char="v"/>
            </a:pPr>
            <a:r>
              <a:rPr lang="en-US" dirty="0"/>
              <a:t>Conclusions</a:t>
            </a:r>
          </a:p>
          <a:p>
            <a:endParaRPr lang="en-US" dirty="0"/>
          </a:p>
        </p:txBody>
      </p:sp>
    </p:spTree>
    <p:extLst>
      <p:ext uri="{BB962C8B-B14F-4D97-AF65-F5344CB8AC3E}">
        <p14:creationId xmlns:p14="http://schemas.microsoft.com/office/powerpoint/2010/main" val="977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Conclusions</a:t>
            </a:r>
          </a:p>
        </p:txBody>
      </p:sp>
      <p:sp>
        <p:nvSpPr>
          <p:cNvPr id="7" name="Content Placeholder 6">
            <a:extLst>
              <a:ext uri="{FF2B5EF4-FFF2-40B4-BE49-F238E27FC236}">
                <a16:creationId xmlns:a16="http://schemas.microsoft.com/office/drawing/2014/main" xmlns="" id="{7B3DD651-FFFE-E949-AAF7-DD0795D17933}"/>
              </a:ext>
            </a:extLst>
          </p:cNvPr>
          <p:cNvSpPr>
            <a:spLocks noGrp="1"/>
          </p:cNvSpPr>
          <p:nvPr>
            <p:ph idx="1"/>
          </p:nvPr>
        </p:nvSpPr>
        <p:spPr>
          <a:xfrm>
            <a:off x="528270" y="1335136"/>
            <a:ext cx="8095966" cy="5412469"/>
          </a:xfrm>
        </p:spPr>
        <p:txBody>
          <a:bodyPr>
            <a:noAutofit/>
          </a:bodyPr>
          <a:lstStyle/>
          <a:p>
            <a:pPr>
              <a:buFont typeface="Wingdings" pitchFamily="2" charset="2"/>
              <a:buChar char="v"/>
            </a:pPr>
            <a:r>
              <a:rPr lang="en-US" sz="2000" dirty="0"/>
              <a:t>We have demonstrated a technique for introducing refinement of reactive </a:t>
            </a:r>
            <a:r>
              <a:rPr lang="en-US" sz="2000" dirty="0" err="1"/>
              <a:t>statecharts</a:t>
            </a:r>
            <a:r>
              <a:rPr lang="en-US" sz="2000" dirty="0"/>
              <a:t> that can be translated </a:t>
            </a:r>
            <a:r>
              <a:rPr lang="en-US" sz="2000" dirty="0" smtClean="0"/>
              <a:t>into </a:t>
            </a:r>
            <a:r>
              <a:rPr lang="en-US" sz="2000" dirty="0"/>
              <a:t>Event-B for verification.</a:t>
            </a:r>
          </a:p>
          <a:p>
            <a:pPr>
              <a:buFont typeface="Wingdings" pitchFamily="2" charset="2"/>
              <a:buChar char="v"/>
            </a:pPr>
            <a:endParaRPr lang="en-US" sz="2000" dirty="0"/>
          </a:p>
          <a:p>
            <a:pPr>
              <a:buFont typeface="Wingdings" pitchFamily="2" charset="2"/>
              <a:buChar char="v"/>
            </a:pPr>
            <a:r>
              <a:rPr lang="en-US" sz="2000" dirty="0"/>
              <a:t>Invariant properties about the expected coordination of states can be verified with the Rodin theorem prover. Because of the reactive nature of the system these are interpreted to hold only after the reaction is completed.</a:t>
            </a:r>
          </a:p>
          <a:p>
            <a:pPr>
              <a:buFont typeface="Wingdings" pitchFamily="2" charset="2"/>
              <a:buChar char="v"/>
            </a:pPr>
            <a:endParaRPr lang="en-US" sz="2000" dirty="0"/>
          </a:p>
          <a:p>
            <a:pPr>
              <a:buFont typeface="Wingdings" pitchFamily="2" charset="2"/>
              <a:buChar char="v"/>
            </a:pPr>
            <a:r>
              <a:rPr lang="en-US" sz="2000" dirty="0"/>
              <a:t>We use the LTL model checker to verify expected reactions to environmental triggers. Another kind of liveness property that would be useful to verify is that the ‘run’ converges to completion. </a:t>
            </a:r>
          </a:p>
          <a:p>
            <a:pPr marL="0" indent="0">
              <a:buNone/>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2673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Future Work</a:t>
            </a:r>
          </a:p>
        </p:txBody>
      </p:sp>
      <p:sp>
        <p:nvSpPr>
          <p:cNvPr id="7" name="Content Placeholder 6">
            <a:extLst>
              <a:ext uri="{FF2B5EF4-FFF2-40B4-BE49-F238E27FC236}">
                <a16:creationId xmlns:a16="http://schemas.microsoft.com/office/drawing/2014/main" xmlns="" id="{7B3DD651-FFFE-E949-AAF7-DD0795D17933}"/>
              </a:ext>
            </a:extLst>
          </p:cNvPr>
          <p:cNvSpPr>
            <a:spLocks noGrp="1"/>
          </p:cNvSpPr>
          <p:nvPr>
            <p:ph idx="1"/>
          </p:nvPr>
        </p:nvSpPr>
        <p:spPr>
          <a:xfrm>
            <a:off x="441643" y="1007878"/>
            <a:ext cx="7543800" cy="3433635"/>
          </a:xfrm>
        </p:spPr>
        <p:txBody>
          <a:bodyPr>
            <a:noAutofit/>
          </a:bodyPr>
          <a:lstStyle/>
          <a:p>
            <a:pPr lvl="1">
              <a:buFont typeface="Wingdings" pitchFamily="2" charset="2"/>
              <a:buChar char="v"/>
            </a:pPr>
            <a:r>
              <a:rPr lang="en-US" sz="1800" dirty="0"/>
              <a:t>Enable the verification of liveness properties using the Roding theorem prover instead of the LTL model checker</a:t>
            </a:r>
          </a:p>
          <a:p>
            <a:pPr lvl="1">
              <a:buFont typeface="Wingdings" pitchFamily="2" charset="2"/>
              <a:buChar char="v"/>
            </a:pPr>
            <a:endParaRPr lang="en-US" sz="1800" dirty="0"/>
          </a:p>
          <a:p>
            <a:pPr lvl="1">
              <a:buFont typeface="Wingdings" pitchFamily="2" charset="2"/>
              <a:buChar char="v"/>
            </a:pPr>
            <a:r>
              <a:rPr lang="en-US" sz="1800" dirty="0"/>
              <a:t>Extend the use of the ‘Scenario Checker’ tool and methods which can animate pre-defined domain specific scenarios at various levels of abstraction. The extension will enable automatic execution of the run to completion. </a:t>
            </a:r>
          </a:p>
          <a:p>
            <a:pPr lvl="1">
              <a:buFont typeface="Wingdings" pitchFamily="2" charset="2"/>
              <a:buChar char="v"/>
            </a:pPr>
            <a:endParaRPr lang="en-US" sz="1800" dirty="0"/>
          </a:p>
          <a:p>
            <a:pPr lvl="1">
              <a:buFont typeface="Wingdings" pitchFamily="2" charset="2"/>
              <a:buChar char="v"/>
            </a:pPr>
            <a:r>
              <a:rPr lang="en-US" sz="1800" dirty="0"/>
              <a:t>Formalize the semantics of the extended SCXML and refinement rules</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1870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3051" y="3112607"/>
            <a:ext cx="4642658" cy="1690255"/>
          </a:xfrm>
        </p:spPr>
        <p:txBody>
          <a:bodyPr/>
          <a:lstStyle/>
          <a:p>
            <a:r>
              <a:rPr lang="en-US" dirty="0"/>
              <a:t>	QUESTIONS</a:t>
            </a:r>
          </a:p>
        </p:txBody>
      </p:sp>
      <p:sp>
        <p:nvSpPr>
          <p:cNvPr id="3" name="Subtitle 2">
            <a:extLst>
              <a:ext uri="{FF2B5EF4-FFF2-40B4-BE49-F238E27FC236}">
                <a16:creationId xmlns:a16="http://schemas.microsoft.com/office/drawing/2014/main" xmlns=""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6" name="Picture 5">
            <a:extLst>
              <a:ext uri="{FF2B5EF4-FFF2-40B4-BE49-F238E27FC236}">
                <a16:creationId xmlns:a16="http://schemas.microsoft.com/office/drawing/2014/main" xmlns="" id="{794A92FC-FB2E-1F4D-A156-1DFB606555B3}"/>
              </a:ext>
            </a:extLst>
          </p:cNvPr>
          <p:cNvPicPr>
            <a:picLocks noChangeAspect="1"/>
          </p:cNvPicPr>
          <p:nvPr/>
        </p:nvPicPr>
        <p:blipFill>
          <a:blip r:embed="rId2"/>
          <a:stretch>
            <a:fillRect/>
          </a:stretch>
        </p:blipFill>
        <p:spPr>
          <a:xfrm>
            <a:off x="6789675" y="3141482"/>
            <a:ext cx="2333380" cy="1636848"/>
          </a:xfrm>
          <a:prstGeom prst="rect">
            <a:avLst/>
          </a:prstGeom>
        </p:spPr>
      </p:pic>
    </p:spTree>
    <p:extLst>
      <p:ext uri="{BB962C8B-B14F-4D97-AF65-F5344CB8AC3E}">
        <p14:creationId xmlns:p14="http://schemas.microsoft.com/office/powerpoint/2010/main" val="18451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xmlns=""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23</a:t>
            </a:fld>
            <a:endParaRPr lang="en-US" dirty="0"/>
          </a:p>
        </p:txBody>
      </p:sp>
      <p:grpSp>
        <p:nvGrpSpPr>
          <p:cNvPr id="32" name="Group 31">
            <a:extLst>
              <a:ext uri="{FF2B5EF4-FFF2-40B4-BE49-F238E27FC236}">
                <a16:creationId xmlns:a16="http://schemas.microsoft.com/office/drawing/2014/main" xmlns="" id="{228C102A-1FF6-BB42-8996-01F844306F88}"/>
              </a:ext>
            </a:extLst>
          </p:cNvPr>
          <p:cNvGrpSpPr/>
          <p:nvPr/>
        </p:nvGrpSpPr>
        <p:grpSpPr>
          <a:xfrm>
            <a:off x="0" y="893511"/>
            <a:ext cx="9702055" cy="5961211"/>
            <a:chOff x="-2303999" y="-1016100"/>
            <a:chExt cx="14839116" cy="8266329"/>
          </a:xfrm>
        </p:grpSpPr>
        <p:grpSp>
          <p:nvGrpSpPr>
            <p:cNvPr id="33" name="Group 32">
              <a:extLst>
                <a:ext uri="{FF2B5EF4-FFF2-40B4-BE49-F238E27FC236}">
                  <a16:creationId xmlns:a16="http://schemas.microsoft.com/office/drawing/2014/main" xmlns="" id="{E8A1CB6E-A3CA-D74B-A6C5-E02B27F60CA6}"/>
                </a:ext>
              </a:extLst>
            </p:cNvPr>
            <p:cNvGrpSpPr/>
            <p:nvPr/>
          </p:nvGrpSpPr>
          <p:grpSpPr>
            <a:xfrm>
              <a:off x="-2303999" y="-1016100"/>
              <a:ext cx="14839116" cy="7029576"/>
              <a:chOff x="-2303999" y="-1016100"/>
              <a:chExt cx="14839116" cy="7029576"/>
            </a:xfrm>
          </p:grpSpPr>
          <p:grpSp>
            <p:nvGrpSpPr>
              <p:cNvPr id="35" name="Group 34">
                <a:extLst>
                  <a:ext uri="{FF2B5EF4-FFF2-40B4-BE49-F238E27FC236}">
                    <a16:creationId xmlns:a16="http://schemas.microsoft.com/office/drawing/2014/main" xmlns="" id="{2C2D47A1-EC56-A844-B9D6-BB5EAA694989}"/>
                  </a:ext>
                </a:extLst>
              </p:cNvPr>
              <p:cNvGrpSpPr/>
              <p:nvPr/>
            </p:nvGrpSpPr>
            <p:grpSpPr>
              <a:xfrm>
                <a:off x="-2303999" y="-1016100"/>
                <a:ext cx="14839116" cy="7029576"/>
                <a:chOff x="-2303999" y="-1030387"/>
                <a:chExt cx="14839116" cy="7029576"/>
              </a:xfrm>
            </p:grpSpPr>
            <p:grpSp>
              <p:nvGrpSpPr>
                <p:cNvPr id="38" name="Group 37">
                  <a:extLst>
                    <a:ext uri="{FF2B5EF4-FFF2-40B4-BE49-F238E27FC236}">
                      <a16:creationId xmlns:a16="http://schemas.microsoft.com/office/drawing/2014/main" xmlns="" id="{AE0D01E5-B753-454B-A6BB-4EE42B01DE35}"/>
                    </a:ext>
                  </a:extLst>
                </p:cNvPr>
                <p:cNvGrpSpPr>
                  <a:grpSpLocks noChangeAspect="1"/>
                </p:cNvGrpSpPr>
                <p:nvPr/>
              </p:nvGrpSpPr>
              <p:grpSpPr>
                <a:xfrm>
                  <a:off x="-2303999" y="-1030387"/>
                  <a:ext cx="14839116" cy="7028977"/>
                  <a:chOff x="-2241338" y="-836342"/>
                  <a:chExt cx="18191771" cy="7667907"/>
                </a:xfrm>
              </p:grpSpPr>
              <p:sp>
                <p:nvSpPr>
                  <p:cNvPr id="40" name="TextBox 39">
                    <a:extLst>
                      <a:ext uri="{FF2B5EF4-FFF2-40B4-BE49-F238E27FC236}">
                        <a16:creationId xmlns:a16="http://schemas.microsoft.com/office/drawing/2014/main" xmlns="" id="{D113B4D6-110F-1A40-A6C2-171C3CD9DB46}"/>
                      </a:ext>
                    </a:extLst>
                  </p:cNvPr>
                  <p:cNvSpPr txBox="1"/>
                  <p:nvPr/>
                </p:nvSpPr>
                <p:spPr>
                  <a:xfrm>
                    <a:off x="-1853068" y="-836342"/>
                    <a:ext cx="16383376" cy="5680126"/>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xmlns="" id="{F939BA6F-F2DF-8946-87E5-F3DB28D54571}"/>
                      </a:ext>
                    </a:extLst>
                  </p:cNvPr>
                  <p:cNvSpPr txBox="1"/>
                  <p:nvPr/>
                </p:nvSpPr>
                <p:spPr>
                  <a:xfrm>
                    <a:off x="-919086" y="634918"/>
                    <a:ext cx="27945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xmlns="" id="{85A62F10-ECD0-FA4D-9EA5-D6316B970C7E}"/>
                      </a:ext>
                    </a:extLst>
                  </p:cNvPr>
                  <p:cNvSpPr txBox="1"/>
                  <p:nvPr/>
                </p:nvSpPr>
                <p:spPr>
                  <a:xfrm>
                    <a:off x="7518756" y="678749"/>
                    <a:ext cx="26657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xmlns="" id="{978CA561-63F3-D64D-8E14-25F9BD111C17}"/>
                      </a:ext>
                    </a:extLst>
                  </p:cNvPr>
                  <p:cNvSpPr/>
                  <p:nvPr/>
                </p:nvSpPr>
                <p:spPr>
                  <a:xfrm>
                    <a:off x="9836508" y="-108901"/>
                    <a:ext cx="300129" cy="245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xmlns="" id="{2916F6AF-4D1C-F24D-ADF2-29E58DA8A8C8}"/>
                      </a:ext>
                    </a:extLst>
                  </p:cNvPr>
                  <p:cNvCxnSpPr>
                    <a:cxnSpLocks/>
                    <a:endCxn id="42" idx="0"/>
                  </p:cNvCxnSpPr>
                  <p:nvPr/>
                </p:nvCxnSpPr>
                <p:spPr>
                  <a:xfrm rot="10800000" flipV="1">
                    <a:off x="8851646" y="11543"/>
                    <a:ext cx="1048644" cy="667205"/>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8590ED88-828B-7A41-AE4A-DB6FE45110F0}"/>
                      </a:ext>
                    </a:extLst>
                  </p:cNvPr>
                  <p:cNvCxnSpPr>
                    <a:cxnSpLocks/>
                    <a:stCxn id="42" idx="2"/>
                  </p:cNvCxnSpPr>
                  <p:nvPr/>
                </p:nvCxnSpPr>
                <p:spPr>
                  <a:xfrm flipH="1">
                    <a:off x="8851644" y="3099786"/>
                    <a:ext cx="2" cy="21784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D7D89362-E254-CA4F-8534-DACAAB6F04D6}"/>
                      </a:ext>
                    </a:extLst>
                  </p:cNvPr>
                  <p:cNvCxnSpPr>
                    <a:cxnSpLocks/>
                  </p:cNvCxnSpPr>
                  <p:nvPr/>
                </p:nvCxnSpPr>
                <p:spPr>
                  <a:xfrm>
                    <a:off x="1907369" y="1211859"/>
                    <a:ext cx="561138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03133D9C-969C-E744-BCDD-A9AF75E49C68}"/>
                      </a:ext>
                    </a:extLst>
                  </p:cNvPr>
                  <p:cNvCxnSpPr>
                    <a:cxnSpLocks/>
                  </p:cNvCxnSpPr>
                  <p:nvPr/>
                </p:nvCxnSpPr>
                <p:spPr>
                  <a:xfrm>
                    <a:off x="1907369" y="2718969"/>
                    <a:ext cx="5611387" cy="11857"/>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xmlns="" id="{4178CC04-B9B7-CA4F-AD10-50323842F25B}"/>
                      </a:ext>
                    </a:extLst>
                  </p:cNvPr>
                  <p:cNvSpPr/>
                  <p:nvPr/>
                </p:nvSpPr>
                <p:spPr>
                  <a:xfrm rot="21410085">
                    <a:off x="9882795" y="1590382"/>
                    <a:ext cx="618502" cy="911471"/>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xmlns="" id="{3490180A-658C-114B-B5C1-7A25B6A2489D}"/>
                      </a:ext>
                    </a:extLst>
                  </p:cNvPr>
                  <p:cNvSpPr txBox="1"/>
                  <p:nvPr/>
                </p:nvSpPr>
                <p:spPr>
                  <a:xfrm>
                    <a:off x="-1070874" y="5714162"/>
                    <a:ext cx="6628500" cy="1117403"/>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F811D3CA-31AD-664C-9889-05D0D64DEE50}"/>
                          </a:ext>
                        </a:extLst>
                      </p:cNvPr>
                      <p:cNvSpPr txBox="1"/>
                      <p:nvPr/>
                    </p:nvSpPr>
                    <p:spPr>
                      <a:xfrm>
                        <a:off x="8802233" y="3265069"/>
                        <a:ext cx="3532418" cy="1443310"/>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8802233" y="3265069"/>
                        <a:ext cx="3532418" cy="1443310"/>
                      </a:xfrm>
                      <a:prstGeom prst="rect">
                        <a:avLst/>
                      </a:prstGeom>
                      <a:blipFill>
                        <a:blip r:embed="rId3"/>
                        <a:stretch>
                          <a:fillRect l="-671"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48228458-C68B-DF47-BA33-0C5FCB12ECDE}"/>
                          </a:ext>
                        </a:extLst>
                      </p:cNvPr>
                      <p:cNvSpPr txBox="1"/>
                      <p:nvPr/>
                    </p:nvSpPr>
                    <p:spPr>
                      <a:xfrm>
                        <a:off x="3283548" y="3241031"/>
                        <a:ext cx="5876839" cy="1443310"/>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283548" y="3241031"/>
                        <a:ext cx="5876839" cy="1443310"/>
                      </a:xfrm>
                      <a:prstGeom prst="rect">
                        <a:avLst/>
                      </a:prstGeom>
                      <a:blipFill>
                        <a:blip r:embed="rId4"/>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47E6EAD7-0ACF-B745-8A6A-D58E7F78FC72}"/>
                          </a:ext>
                        </a:extLst>
                      </p:cNvPr>
                      <p:cNvSpPr txBox="1"/>
                      <p:nvPr/>
                    </p:nvSpPr>
                    <p:spPr>
                      <a:xfrm>
                        <a:off x="-2241338" y="3254757"/>
                        <a:ext cx="5978132" cy="1443310"/>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241338" y="3254757"/>
                        <a:ext cx="5978132" cy="1443310"/>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D737AF09-0296-D341-AE8E-4134F49BAA94}"/>
                          </a:ext>
                        </a:extLst>
                      </p:cNvPr>
                      <p:cNvSpPr txBox="1"/>
                      <p:nvPr/>
                    </p:nvSpPr>
                    <p:spPr>
                      <a:xfrm>
                        <a:off x="1806666" y="1287516"/>
                        <a:ext cx="5385056" cy="1443310"/>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1806666" y="1287516"/>
                        <a:ext cx="5385056" cy="1443310"/>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80D5933D-164E-BB4B-A374-6493BF45245F}"/>
                          </a:ext>
                        </a:extLst>
                      </p:cNvPr>
                      <p:cNvSpPr txBox="1"/>
                      <p:nvPr/>
                    </p:nvSpPr>
                    <p:spPr>
                      <a:xfrm>
                        <a:off x="1060047" y="-304285"/>
                        <a:ext cx="7125154" cy="1443310"/>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060047" y="-304285"/>
                        <a:ext cx="7125154" cy="1443310"/>
                      </a:xfrm>
                      <a:prstGeom prst="rect">
                        <a:avLst/>
                      </a:prstGeom>
                      <a:blipFill>
                        <a:blip r:embed="rId7"/>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79273997-8A73-3143-B81B-A001AF967D2A}"/>
                          </a:ext>
                        </a:extLst>
                      </p:cNvPr>
                      <p:cNvSpPr txBox="1"/>
                      <p:nvPr/>
                    </p:nvSpPr>
                    <p:spPr>
                      <a:xfrm>
                        <a:off x="9019944" y="1324461"/>
                        <a:ext cx="6930489" cy="1443310"/>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9019944" y="1324461"/>
                        <a:ext cx="6930489" cy="1443310"/>
                      </a:xfrm>
                      <a:prstGeom prst="rect">
                        <a:avLst/>
                      </a:prstGeom>
                      <a:blipFill>
                        <a:blip r:embed="rId8"/>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0D6DC498-2720-6C4B-98CE-EA7E687952D6}"/>
                          </a:ext>
                        </a:extLst>
                      </p:cNvPr>
                      <p:cNvSpPr txBox="1"/>
                      <p:nvPr/>
                    </p:nvSpPr>
                    <p:spPr>
                      <a:xfrm>
                        <a:off x="10004934" y="-317512"/>
                        <a:ext cx="3885288" cy="1117402"/>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10004934" y="-317512"/>
                        <a:ext cx="3885288" cy="1117402"/>
                      </a:xfrm>
                      <a:prstGeom prst="rect">
                        <a:avLst/>
                      </a:prstGeom>
                      <a:blipFill>
                        <a:blip r:embed="rId9"/>
                        <a:stretch>
                          <a:fillRect r="-610" b="-500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xmlns="" id="{F9AE99DC-8D7F-4A48-B2C8-E35AEF16C46C}"/>
                      </a:ext>
                    </a:extLst>
                  </p:cNvPr>
                  <p:cNvSpPr txBox="1"/>
                  <p:nvPr/>
                </p:nvSpPr>
                <p:spPr>
                  <a:xfrm>
                    <a:off x="-1150817" y="5279719"/>
                    <a:ext cx="13103296" cy="465585"/>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B501EC5B-34B0-F04E-980A-100129933109}"/>
                        </a:ext>
                      </a:extLst>
                    </p:cNvPr>
                    <p:cNvSpPr txBox="1"/>
                    <p:nvPr/>
                  </p:nvSpPr>
                  <p:spPr>
                    <a:xfrm>
                      <a:off x="4389314" y="4974894"/>
                      <a:ext cx="7383587" cy="1024295"/>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89314" y="4974894"/>
                      <a:ext cx="7383587" cy="1024295"/>
                    </a:xfrm>
                    <a:prstGeom prst="rect">
                      <a:avLst/>
                    </a:prstGeom>
                    <a:blipFill>
                      <a:blip r:embed="rId10"/>
                      <a:stretch>
                        <a:fillRect l="-262" b="-5000"/>
                      </a:stretch>
                    </a:blipFill>
                  </p:spPr>
                  <p:txBody>
                    <a:bodyPr/>
                    <a:lstStyle/>
                    <a:p>
                      <a:r>
                        <a:rPr lang="en-US">
                          <a:noFill/>
                        </a:rPr>
                        <a:t> </a:t>
                      </a:r>
                    </a:p>
                  </p:txBody>
                </p:sp>
              </mc:Fallback>
            </mc:AlternateContent>
          </p:grpSp>
          <p:cxnSp>
            <p:nvCxnSpPr>
              <p:cNvPr id="36" name="Elbow Connector 35">
                <a:extLst>
                  <a:ext uri="{FF2B5EF4-FFF2-40B4-BE49-F238E27FC236}">
                    <a16:creationId xmlns:a16="http://schemas.microsoft.com/office/drawing/2014/main" xmlns="" id="{D47F78F6-F8D5-8F4E-8ADB-DFCB2F9F8100}"/>
                  </a:ext>
                </a:extLst>
              </p:cNvPr>
              <p:cNvCxnSpPr>
                <a:cxnSpLocks/>
                <a:stCxn id="57" idx="1"/>
              </p:cNvCxnSpPr>
              <p:nvPr/>
            </p:nvCxnSpPr>
            <p:spPr>
              <a:xfrm rot="10800000" flipH="1">
                <a:off x="-1414455" y="1354513"/>
                <a:ext cx="189016" cy="3449224"/>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xmlns="" id="{3E5A139B-96FF-044C-8742-01A377D08DE3}"/>
                  </a:ext>
                </a:extLst>
              </p:cNvPr>
              <p:cNvCxnSpPr>
                <a:cxnSpLocks/>
              </p:cNvCxnSpPr>
              <p:nvPr/>
            </p:nvCxnSpPr>
            <p:spPr>
              <a:xfrm rot="16200000" flipV="1">
                <a:off x="808435" y="2647020"/>
                <a:ext cx="2187638" cy="1696264"/>
              </a:xfrm>
              <a:prstGeom prst="bentConnector3">
                <a:avLst>
                  <a:gd name="adj1" fmla="val 99179"/>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BCC06F06-3A21-5743-8B6E-A8E63A2CB30C}"/>
                    </a:ext>
                  </a:extLst>
                </p:cNvPr>
                <p:cNvSpPr txBox="1"/>
                <p:nvPr/>
              </p:nvSpPr>
              <p:spPr>
                <a:xfrm>
                  <a:off x="-1349246" y="5927182"/>
                  <a:ext cx="12301538" cy="132304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1349246" y="5927182"/>
                  <a:ext cx="12301538" cy="1323047"/>
                </a:xfrm>
                <a:prstGeom prst="rect">
                  <a:avLst/>
                </a:prstGeom>
                <a:blipFill>
                  <a:blip r:embed="rId11"/>
                  <a:stretch>
                    <a:fillRect l="-158" t="-5263" b="-3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6704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1AF22F0-6073-184E-A5AA-4E3E71EEF9A2}"/>
              </a:ext>
            </a:extLst>
          </p:cNvPr>
          <p:cNvSpPr>
            <a:spLocks noGrp="1"/>
          </p:cNvSpPr>
          <p:nvPr>
            <p:ph type="ctrTitle"/>
          </p:nvPr>
        </p:nvSpPr>
        <p:spPr/>
        <p:txBody>
          <a:bodyPr/>
          <a:lstStyle/>
          <a:p>
            <a:r>
              <a:rPr lang="en-US" dirty="0"/>
              <a:t>Introduction</a:t>
            </a:r>
          </a:p>
        </p:txBody>
      </p:sp>
      <p:sp>
        <p:nvSpPr>
          <p:cNvPr id="6" name="Subtitle 5">
            <a:extLst>
              <a:ext uri="{FF2B5EF4-FFF2-40B4-BE49-F238E27FC236}">
                <a16:creationId xmlns:a16="http://schemas.microsoft.com/office/drawing/2014/main" xmlns="" id="{09187367-2F49-754A-9849-94D9718624C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xmlns="" id="{6958E767-891C-FE4E-892A-8937430105CD}"/>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521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Motivation </a:t>
            </a:r>
          </a:p>
        </p:txBody>
      </p:sp>
      <p:sp>
        <p:nvSpPr>
          <p:cNvPr id="7" name="Content Placeholder 6">
            <a:extLst>
              <a:ext uri="{FF2B5EF4-FFF2-40B4-BE49-F238E27FC236}">
                <a16:creationId xmlns:a16="http://schemas.microsoft.com/office/drawing/2014/main" xmlns="" id="{7B3DD651-FFFE-E949-AAF7-DD0795D17933}"/>
              </a:ext>
            </a:extLst>
          </p:cNvPr>
          <p:cNvSpPr>
            <a:spLocks noGrp="1"/>
          </p:cNvSpPr>
          <p:nvPr>
            <p:ph idx="1"/>
          </p:nvPr>
        </p:nvSpPr>
        <p:spPr>
          <a:xfrm>
            <a:off x="618867" y="1429234"/>
            <a:ext cx="8294934" cy="4293759"/>
          </a:xfrm>
        </p:spPr>
        <p:txBody>
          <a:bodyPr>
            <a:normAutofit/>
          </a:bodyPr>
          <a:lstStyle/>
          <a:p>
            <a:pPr>
              <a:lnSpc>
                <a:spcPct val="100000"/>
              </a:lnSpc>
              <a:buFont typeface="Wingdings" pitchFamily="2" charset="2"/>
              <a:buChar char="v"/>
            </a:pPr>
            <a:r>
              <a:rPr lang="en-US" dirty="0"/>
              <a:t>Graphical languages are attractive to engineers (e.g. </a:t>
            </a:r>
            <a:r>
              <a:rPr lang="en-US" dirty="0" err="1"/>
              <a:t>statecharts</a:t>
            </a:r>
            <a:r>
              <a:rPr lang="en-US" dirty="0"/>
              <a:t> generalization of </a:t>
            </a:r>
            <a:r>
              <a:rPr lang="en-US" dirty="0" err="1"/>
              <a:t>statemachines</a:t>
            </a:r>
            <a:r>
              <a:rPr lang="en-US" dirty="0"/>
              <a:t>)</a:t>
            </a:r>
          </a:p>
          <a:p>
            <a:pPr>
              <a:lnSpc>
                <a:spcPct val="100000"/>
              </a:lnSpc>
              <a:buFont typeface="Wingdings" pitchFamily="2" charset="2"/>
              <a:buChar char="v"/>
            </a:pPr>
            <a:endParaRPr lang="en-US" dirty="0"/>
          </a:p>
          <a:p>
            <a:pPr>
              <a:lnSpc>
                <a:spcPct val="100000"/>
              </a:lnSpc>
              <a:buFont typeface="Wingdings" pitchFamily="2" charset="2"/>
              <a:buChar char="v"/>
            </a:pPr>
            <a:r>
              <a:rPr lang="en-US" b="1" dirty="0">
                <a:solidFill>
                  <a:srgbClr val="00ACD9"/>
                </a:solidFill>
              </a:rPr>
              <a:t>Rodin/Event-B</a:t>
            </a:r>
            <a:r>
              <a:rPr lang="en-US" dirty="0"/>
              <a:t> support abstraction and refinement and enable the use of formal proofs in earlier stages of the design</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There are many definitions of </a:t>
            </a:r>
            <a:r>
              <a:rPr lang="en-US" b="1" dirty="0">
                <a:solidFill>
                  <a:srgbClr val="00ACD9"/>
                </a:solidFill>
              </a:rPr>
              <a:t>refinement</a:t>
            </a:r>
            <a:r>
              <a:rPr lang="en-US" dirty="0"/>
              <a:t>, we are </a:t>
            </a:r>
            <a:r>
              <a:rPr lang="en-US" dirty="0" smtClean="0"/>
              <a:t>concerned </a:t>
            </a:r>
            <a:r>
              <a:rPr lang="en-US" dirty="0"/>
              <a:t>with a refinement that </a:t>
            </a:r>
            <a:r>
              <a:rPr lang="en-US" dirty="0" smtClean="0"/>
              <a:t>preserves </a:t>
            </a:r>
            <a:r>
              <a:rPr lang="en-US" b="1" dirty="0">
                <a:solidFill>
                  <a:srgbClr val="00ACD9"/>
                </a:solidFill>
              </a:rPr>
              <a:t>safety properties </a:t>
            </a:r>
            <a:r>
              <a:rPr lang="en-US" dirty="0"/>
              <a:t>from </a:t>
            </a:r>
            <a:r>
              <a:rPr lang="en-US" dirty="0" smtClean="0"/>
              <a:t>one </a:t>
            </a:r>
            <a:r>
              <a:rPr lang="en-US" dirty="0"/>
              <a:t>refinement level to the next</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To enable our form of refinement </a:t>
            </a:r>
            <a:r>
              <a:rPr lang="en-US" dirty="0" err="1" smtClean="0"/>
              <a:t>statechart</a:t>
            </a:r>
            <a:r>
              <a:rPr lang="en-US" dirty="0" smtClean="0"/>
              <a:t> </a:t>
            </a:r>
            <a:r>
              <a:rPr lang="en-US" dirty="0"/>
              <a:t>transitions cannot cross </a:t>
            </a:r>
            <a:r>
              <a:rPr lang="en-US" dirty="0" smtClean="0"/>
              <a:t>state containment </a:t>
            </a:r>
            <a:r>
              <a:rPr lang="en-US" dirty="0"/>
              <a:t>boundaries arbitrarily.</a:t>
            </a:r>
          </a:p>
          <a:p>
            <a:pPr marL="150869" lvl="1" indent="0">
              <a:lnSpc>
                <a:spcPct val="100000"/>
              </a:lnSpc>
              <a:buNone/>
            </a:pPr>
            <a:endParaRPr lang="en-US" dirty="0"/>
          </a:p>
          <a:p>
            <a:pPr>
              <a:lnSpc>
                <a:spcPct val="100000"/>
              </a:lnSpc>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1769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State Chart XML (SCXML)</a:t>
            </a:r>
          </a:p>
        </p:txBody>
      </p:sp>
      <p:sp>
        <p:nvSpPr>
          <p:cNvPr id="7" name="Content Placeholder 6">
            <a:extLst>
              <a:ext uri="{FF2B5EF4-FFF2-40B4-BE49-F238E27FC236}">
                <a16:creationId xmlns:a16="http://schemas.microsoft.com/office/drawing/2014/main" xmlns="" id="{7B3DD651-FFFE-E949-AAF7-DD0795D17933}"/>
              </a:ext>
            </a:extLst>
          </p:cNvPr>
          <p:cNvSpPr>
            <a:spLocks noGrp="1"/>
          </p:cNvSpPr>
          <p:nvPr>
            <p:ph idx="1"/>
          </p:nvPr>
        </p:nvSpPr>
        <p:spPr>
          <a:xfrm>
            <a:off x="260012" y="943367"/>
            <a:ext cx="8778748" cy="3433635"/>
          </a:xfrm>
        </p:spPr>
        <p:txBody>
          <a:bodyPr>
            <a:noAutofit/>
          </a:bodyPr>
          <a:lstStyle/>
          <a:p>
            <a:pPr>
              <a:buFont typeface="Wingdings" pitchFamily="2" charset="2"/>
              <a:buChar char="v"/>
            </a:pPr>
            <a:r>
              <a:rPr lang="en-US" sz="1700" dirty="0"/>
              <a:t>Modeling language based on </a:t>
            </a:r>
            <a:r>
              <a:rPr lang="en-US" sz="1700" dirty="0" err="1"/>
              <a:t>Harel</a:t>
            </a:r>
            <a:r>
              <a:rPr lang="en-US" sz="1700" dirty="0"/>
              <a:t> </a:t>
            </a:r>
            <a:r>
              <a:rPr lang="en-US" sz="1700" dirty="0" err="1"/>
              <a:t>statechart</a:t>
            </a:r>
            <a:endParaRPr lang="en-US" sz="1700" dirty="0"/>
          </a:p>
          <a:p>
            <a:pPr>
              <a:buFont typeface="Wingdings" pitchFamily="2" charset="2"/>
              <a:buChar char="v"/>
            </a:pPr>
            <a:r>
              <a:rPr lang="en-US" sz="1700" dirty="0"/>
              <a:t>Follow a run-to-completion semantics</a:t>
            </a:r>
          </a:p>
          <a:p>
            <a:pPr lvl="1">
              <a:buFont typeface="Wingdings" pitchFamily="2" charset="2"/>
              <a:buChar char="v"/>
            </a:pPr>
            <a:r>
              <a:rPr lang="en-US" sz="1700" dirty="0"/>
              <a:t>Trigger events may enable transitions</a:t>
            </a:r>
          </a:p>
          <a:p>
            <a:pPr lvl="1">
              <a:buFont typeface="Wingdings" pitchFamily="2" charset="2"/>
              <a:buChar char="v"/>
            </a:pPr>
            <a:r>
              <a:rPr lang="en-US" sz="1700" dirty="0"/>
              <a:t>Trigger events are queued whenever a trigger is raised</a:t>
            </a:r>
          </a:p>
          <a:p>
            <a:pPr lvl="1">
              <a:buFont typeface="Wingdings" pitchFamily="2" charset="2"/>
              <a:buChar char="v"/>
            </a:pPr>
            <a:r>
              <a:rPr lang="en-US" sz="1700" dirty="0"/>
              <a:t>A trigger event is de-queued and consumed by firing all transitions that it enables</a:t>
            </a:r>
          </a:p>
          <a:p>
            <a:pPr lvl="1">
              <a:buFont typeface="Wingdings" pitchFamily="2" charset="2"/>
              <a:buChar char="v"/>
            </a:pPr>
            <a:r>
              <a:rPr lang="en-US" sz="1700" dirty="0"/>
              <a:t>Enabled un-triggered transitions are taken repeatedly until none are </a:t>
            </a:r>
            <a:r>
              <a:rPr lang="en-US" sz="1700" dirty="0" smtClean="0"/>
              <a:t>enabled, </a:t>
            </a:r>
            <a:r>
              <a:rPr lang="en-US" sz="1700" dirty="0"/>
              <a:t>and then the next trigger is de-queued</a:t>
            </a:r>
          </a:p>
          <a:p>
            <a:pPr>
              <a:buFont typeface="Wingdings" pitchFamily="2" charset="2"/>
              <a:buChar char="v"/>
            </a:pPr>
            <a:r>
              <a:rPr lang="en-US" sz="1700" dirty="0"/>
              <a:t>Internal triggers are raised by transitions within the model</a:t>
            </a:r>
          </a:p>
          <a:p>
            <a:pPr>
              <a:buFont typeface="Wingdings" pitchFamily="2" charset="2"/>
              <a:buChar char="v"/>
            </a:pPr>
            <a:r>
              <a:rPr lang="en-US" sz="1700" dirty="0"/>
              <a:t>External triggers are raise by the environment (non-deterministically)</a:t>
            </a:r>
          </a:p>
          <a:p>
            <a:pPr>
              <a:buFont typeface="Wingdings" pitchFamily="2" charset="2"/>
              <a:buChar char="v"/>
            </a:pPr>
            <a:r>
              <a:rPr lang="en-US" sz="1700" dirty="0"/>
              <a:t>Internal triggers have higher priority than external triggers</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 name="Picture 2">
            <a:extLst>
              <a:ext uri="{FF2B5EF4-FFF2-40B4-BE49-F238E27FC236}">
                <a16:creationId xmlns:a16="http://schemas.microsoft.com/office/drawing/2014/main" xmlns="" id="{27A1E6DB-31E9-5B46-98DC-D8DAB470724E}"/>
              </a:ext>
            </a:extLst>
          </p:cNvPr>
          <p:cNvPicPr>
            <a:picLocks noChangeAspect="1"/>
          </p:cNvPicPr>
          <p:nvPr/>
        </p:nvPicPr>
        <p:blipFill>
          <a:blip r:embed="rId3"/>
          <a:stretch>
            <a:fillRect/>
          </a:stretch>
        </p:blipFill>
        <p:spPr>
          <a:xfrm>
            <a:off x="1983462" y="4133632"/>
            <a:ext cx="5177075" cy="2724368"/>
          </a:xfrm>
          <a:prstGeom prst="rect">
            <a:avLst/>
          </a:prstGeom>
        </p:spPr>
      </p:pic>
    </p:spTree>
    <p:extLst>
      <p:ext uri="{BB962C8B-B14F-4D97-AF65-F5344CB8AC3E}">
        <p14:creationId xmlns:p14="http://schemas.microsoft.com/office/powerpoint/2010/main" val="4077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Event-B </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Content Placeholder 8">
            <a:extLst>
              <a:ext uri="{FF2B5EF4-FFF2-40B4-BE49-F238E27FC236}">
                <a16:creationId xmlns:a16="http://schemas.microsoft.com/office/drawing/2014/main" xmlns="" id="{A08E9307-DFCC-4445-BD90-562A1A63937A}"/>
              </a:ext>
            </a:extLst>
          </p:cNvPr>
          <p:cNvPicPr>
            <a:picLocks noGrp="1" noChangeAspect="1"/>
          </p:cNvPicPr>
          <p:nvPr>
            <p:ph sz="quarter" idx="13"/>
          </p:nvPr>
        </p:nvPicPr>
        <p:blipFill rotWithShape="1">
          <a:blip r:embed="rId3"/>
          <a:srcRect t="1" r="35466" b="3830"/>
          <a:stretch/>
        </p:blipFill>
        <p:spPr>
          <a:xfrm>
            <a:off x="183279" y="1286346"/>
            <a:ext cx="4005035" cy="1714323"/>
          </a:xfrm>
        </p:spPr>
      </p:pic>
      <p:sp>
        <p:nvSpPr>
          <p:cNvPr id="3" name="Content Placeholder 2">
            <a:extLst>
              <a:ext uri="{FF2B5EF4-FFF2-40B4-BE49-F238E27FC236}">
                <a16:creationId xmlns:a16="http://schemas.microsoft.com/office/drawing/2014/main" xmlns="" id="{21C67B78-1B27-A74E-8C13-C4120DA1A0B8}"/>
              </a:ext>
            </a:extLst>
          </p:cNvPr>
          <p:cNvSpPr>
            <a:spLocks noGrp="1"/>
          </p:cNvSpPr>
          <p:nvPr>
            <p:ph sz="quarter" idx="14"/>
          </p:nvPr>
        </p:nvSpPr>
        <p:spPr/>
        <p:txBody>
          <a:bodyPr>
            <a:normAutofit/>
          </a:bodyPr>
          <a:lstStyle/>
          <a:p>
            <a:pPr>
              <a:buFont typeface="Wingdings" pitchFamily="2" charset="2"/>
              <a:buChar char="v"/>
            </a:pPr>
            <a:r>
              <a:rPr lang="en-US" dirty="0"/>
              <a:t>Formal method for system design via refinement </a:t>
            </a:r>
          </a:p>
          <a:p>
            <a:pPr>
              <a:buFont typeface="Wingdings" pitchFamily="2" charset="2"/>
              <a:buChar char="v"/>
            </a:pPr>
            <a:endParaRPr lang="en-US" dirty="0"/>
          </a:p>
          <a:p>
            <a:pPr>
              <a:buFont typeface="Wingdings" pitchFamily="2" charset="2"/>
              <a:buChar char="v"/>
            </a:pPr>
            <a:r>
              <a:rPr lang="en-US" dirty="0"/>
              <a:t>Event-B models have two parts:</a:t>
            </a:r>
          </a:p>
          <a:p>
            <a:pPr lvl="1">
              <a:buFont typeface="Wingdings" pitchFamily="2" charset="2"/>
              <a:buChar char="v"/>
            </a:pPr>
            <a:r>
              <a:rPr lang="en-US" b="1" dirty="0">
                <a:solidFill>
                  <a:srgbClr val="00B0F0"/>
                </a:solidFill>
              </a:rPr>
              <a:t>Contexts: </a:t>
            </a:r>
            <a:r>
              <a:rPr lang="en-US" dirty="0"/>
              <a:t>Contain </a:t>
            </a:r>
            <a:r>
              <a:rPr lang="en-US" dirty="0" smtClean="0"/>
              <a:t>carrier </a:t>
            </a:r>
            <a:r>
              <a:rPr lang="en-US" dirty="0"/>
              <a:t>sets, constants and axioms</a:t>
            </a:r>
          </a:p>
          <a:p>
            <a:pPr lvl="1">
              <a:buFont typeface="Wingdings" pitchFamily="2" charset="2"/>
              <a:buChar char="v"/>
            </a:pPr>
            <a:r>
              <a:rPr lang="en-US" b="1" dirty="0">
                <a:solidFill>
                  <a:srgbClr val="00B0F0"/>
                </a:solidFill>
              </a:rPr>
              <a:t>Machines: </a:t>
            </a:r>
            <a:r>
              <a:rPr lang="en-US" dirty="0"/>
              <a:t>Variables and invariants</a:t>
            </a:r>
          </a:p>
          <a:p>
            <a:pPr lvl="1">
              <a:buFont typeface="Wingdings" pitchFamily="2" charset="2"/>
              <a:buChar char="v"/>
            </a:pPr>
            <a:endParaRPr lang="en-US" dirty="0"/>
          </a:p>
          <a:p>
            <a:pPr>
              <a:buFont typeface="Wingdings" pitchFamily="2" charset="2"/>
              <a:buChar char="v"/>
            </a:pPr>
            <a:r>
              <a:rPr lang="en-US" dirty="0"/>
              <a:t>Machines are refined to add more details to the model</a:t>
            </a:r>
          </a:p>
          <a:p>
            <a:pPr lvl="1">
              <a:buFont typeface="Wingdings" pitchFamily="2" charset="2"/>
              <a:buChar char="v"/>
            </a:pPr>
            <a:r>
              <a:rPr lang="en-US" b="1" dirty="0">
                <a:solidFill>
                  <a:srgbClr val="00B0F0"/>
                </a:solidFill>
              </a:rPr>
              <a:t>Superposition refinement: </a:t>
            </a:r>
            <a:r>
              <a:rPr lang="en-US" dirty="0"/>
              <a:t>including additional variables</a:t>
            </a:r>
          </a:p>
          <a:p>
            <a:pPr lvl="1">
              <a:buFont typeface="Wingdings" pitchFamily="2" charset="2"/>
              <a:buChar char="v"/>
            </a:pPr>
            <a:r>
              <a:rPr lang="en-US" b="1" dirty="0">
                <a:solidFill>
                  <a:srgbClr val="00B0F0"/>
                </a:solidFill>
              </a:rPr>
              <a:t>Data refinement: </a:t>
            </a:r>
            <a:r>
              <a:rPr lang="en-US" dirty="0"/>
              <a:t>replacing abstract variables with new concrete variables</a:t>
            </a:r>
          </a:p>
          <a:p>
            <a:pPr lvl="1">
              <a:buFont typeface="Wingdings" pitchFamily="2" charset="2"/>
              <a:buChar char="v"/>
            </a:pPr>
            <a:r>
              <a:rPr lang="en-US" b="1" dirty="0">
                <a:solidFill>
                  <a:srgbClr val="00B0F0"/>
                </a:solidFill>
              </a:rPr>
              <a:t>New events: </a:t>
            </a:r>
            <a:r>
              <a:rPr lang="en-US" dirty="0"/>
              <a:t>Refines implicit abstract event that does nothing “skip”</a:t>
            </a:r>
          </a:p>
          <a:p>
            <a:pPr lvl="1">
              <a:buFont typeface="Wingdings" pitchFamily="2" charset="2"/>
              <a:buChar char="v"/>
            </a:pPr>
            <a:endParaRPr lang="en-US" dirty="0"/>
          </a:p>
        </p:txBody>
      </p:sp>
      <p:cxnSp>
        <p:nvCxnSpPr>
          <p:cNvPr id="13" name="Straight Connector 12">
            <a:extLst>
              <a:ext uri="{FF2B5EF4-FFF2-40B4-BE49-F238E27FC236}">
                <a16:creationId xmlns:a16="http://schemas.microsoft.com/office/drawing/2014/main" xmlns="" id="{0D34A650-BB69-BE4B-90A4-63E357196A69}"/>
              </a:ext>
            </a:extLst>
          </p:cNvPr>
          <p:cNvCxnSpPr>
            <a:cxnSpLocks/>
          </p:cNvCxnSpPr>
          <p:nvPr/>
        </p:nvCxnSpPr>
        <p:spPr>
          <a:xfrm>
            <a:off x="4188336" y="1396321"/>
            <a:ext cx="0" cy="1571734"/>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xmlns="" id="{8193983C-1342-3447-8A3D-7B39153366A8}"/>
              </a:ext>
            </a:extLst>
          </p:cNvPr>
          <p:cNvGrpSpPr/>
          <p:nvPr/>
        </p:nvGrpSpPr>
        <p:grpSpPr>
          <a:xfrm>
            <a:off x="183279" y="3554189"/>
            <a:ext cx="4005057" cy="2123475"/>
            <a:chOff x="183279" y="4007510"/>
            <a:chExt cx="4005057" cy="2123475"/>
          </a:xfrm>
        </p:grpSpPr>
        <p:pic>
          <p:nvPicPr>
            <p:cNvPr id="11" name="Picture 10">
              <a:extLst>
                <a:ext uri="{FF2B5EF4-FFF2-40B4-BE49-F238E27FC236}">
                  <a16:creationId xmlns:a16="http://schemas.microsoft.com/office/drawing/2014/main" xmlns="" id="{0E60EF36-AAFC-1C40-8AC7-840568BFCA31}"/>
                </a:ext>
              </a:extLst>
            </p:cNvPr>
            <p:cNvPicPr>
              <a:picLocks noChangeAspect="1"/>
            </p:cNvPicPr>
            <p:nvPr/>
          </p:nvPicPr>
          <p:blipFill rotWithShape="1">
            <a:blip r:embed="rId4"/>
            <a:srcRect r="38980"/>
            <a:stretch/>
          </p:blipFill>
          <p:spPr>
            <a:xfrm>
              <a:off x="183279" y="4007510"/>
              <a:ext cx="4005057" cy="2123475"/>
            </a:xfrm>
            <a:prstGeom prst="rect">
              <a:avLst/>
            </a:prstGeom>
          </p:spPr>
        </p:pic>
        <p:cxnSp>
          <p:nvCxnSpPr>
            <p:cNvPr id="14" name="Straight Connector 13">
              <a:extLst>
                <a:ext uri="{FF2B5EF4-FFF2-40B4-BE49-F238E27FC236}">
                  <a16:creationId xmlns:a16="http://schemas.microsoft.com/office/drawing/2014/main" xmlns="" id="{45D18751-64B9-DE4C-B0BF-E98CE6E4B0DC}"/>
                </a:ext>
              </a:extLst>
            </p:cNvPr>
            <p:cNvCxnSpPr>
              <a:cxnSpLocks/>
            </p:cNvCxnSpPr>
            <p:nvPr/>
          </p:nvCxnSpPr>
          <p:spPr>
            <a:xfrm>
              <a:off x="4188336" y="4181941"/>
              <a:ext cx="0" cy="187889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4524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p:txBody>
          <a:bodyPr/>
          <a:lstStyle/>
          <a:p>
            <a:r>
              <a:rPr lang="en-US" dirty="0"/>
              <a:t>UML-B </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Content Placeholder 8">
            <a:extLst>
              <a:ext uri="{FF2B5EF4-FFF2-40B4-BE49-F238E27FC236}">
                <a16:creationId xmlns:a16="http://schemas.microsoft.com/office/drawing/2014/main" xmlns="" id="{B0685DF7-ED09-B844-8797-35F1FC33AF96}"/>
              </a:ext>
            </a:extLst>
          </p:cNvPr>
          <p:cNvPicPr>
            <a:picLocks noGrp="1" noChangeAspect="1"/>
          </p:cNvPicPr>
          <p:nvPr>
            <p:ph sz="quarter" idx="13"/>
          </p:nvPr>
        </p:nvPicPr>
        <p:blipFill>
          <a:blip r:embed="rId3"/>
          <a:stretch>
            <a:fillRect/>
          </a:stretch>
        </p:blipFill>
        <p:spPr>
          <a:xfrm>
            <a:off x="258763" y="1890751"/>
            <a:ext cx="4385542" cy="736731"/>
          </a:xfrm>
        </p:spPr>
      </p:pic>
      <p:sp>
        <p:nvSpPr>
          <p:cNvPr id="3" name="Content Placeholder 2">
            <a:extLst>
              <a:ext uri="{FF2B5EF4-FFF2-40B4-BE49-F238E27FC236}">
                <a16:creationId xmlns:a16="http://schemas.microsoft.com/office/drawing/2014/main" xmlns="" id="{B477FAF8-EC3E-6746-8939-101CF6AE5BE4}"/>
              </a:ext>
            </a:extLst>
          </p:cNvPr>
          <p:cNvSpPr>
            <a:spLocks noGrp="1"/>
          </p:cNvSpPr>
          <p:nvPr>
            <p:ph sz="quarter" idx="14"/>
          </p:nvPr>
        </p:nvSpPr>
        <p:spPr>
          <a:xfrm>
            <a:off x="4771833" y="1216219"/>
            <a:ext cx="4385542" cy="5410140"/>
          </a:xfrm>
        </p:spPr>
        <p:txBody>
          <a:bodyPr>
            <a:noAutofit/>
          </a:bodyPr>
          <a:lstStyle/>
          <a:p>
            <a:pPr>
              <a:lnSpc>
                <a:spcPct val="100000"/>
              </a:lnSpc>
              <a:buFont typeface="Wingdings" pitchFamily="2" charset="2"/>
              <a:buChar char="v"/>
            </a:pPr>
            <a:r>
              <a:rPr lang="en-US" dirty="0"/>
              <a:t>Diagrammatic modeling notation for Event-B</a:t>
            </a:r>
          </a:p>
          <a:p>
            <a:pPr>
              <a:lnSpc>
                <a:spcPct val="100000"/>
              </a:lnSpc>
              <a:buFont typeface="Wingdings" pitchFamily="2" charset="2"/>
              <a:buChar char="v"/>
            </a:pPr>
            <a:r>
              <a:rPr lang="en-US" dirty="0"/>
              <a:t>Semantics is not UML nor run-to-completion</a:t>
            </a:r>
          </a:p>
          <a:p>
            <a:pPr>
              <a:lnSpc>
                <a:spcPct val="100000"/>
              </a:lnSpc>
              <a:buFont typeface="Wingdings" pitchFamily="2" charset="2"/>
              <a:buChar char="v"/>
            </a:pPr>
            <a:r>
              <a:rPr lang="en-US" dirty="0"/>
              <a:t>Only untriggered transitions</a:t>
            </a:r>
          </a:p>
          <a:p>
            <a:pPr>
              <a:lnSpc>
                <a:spcPct val="100000"/>
              </a:lnSpc>
              <a:buFont typeface="Wingdings" pitchFamily="2" charset="2"/>
              <a:buChar char="v"/>
            </a:pPr>
            <a:r>
              <a:rPr lang="en-US" dirty="0" smtClean="0"/>
              <a:t>Encoding of </a:t>
            </a:r>
            <a:r>
              <a:rPr lang="en-US" altLang="zh-CN" dirty="0" smtClean="0"/>
              <a:t>State </a:t>
            </a:r>
            <a:r>
              <a:rPr lang="en-US" dirty="0" smtClean="0"/>
              <a:t>:</a:t>
            </a:r>
            <a:endParaRPr lang="en-US" dirty="0"/>
          </a:p>
          <a:p>
            <a:pPr lvl="1">
              <a:lnSpc>
                <a:spcPct val="100000"/>
              </a:lnSpc>
              <a:buFont typeface="Wingdings" pitchFamily="2" charset="2"/>
              <a:buChar char="v"/>
            </a:pPr>
            <a:r>
              <a:rPr lang="en-US" sz="1800" dirty="0"/>
              <a:t>Boolean variables</a:t>
            </a:r>
          </a:p>
          <a:p>
            <a:pPr lvl="1">
              <a:lnSpc>
                <a:spcPct val="100000"/>
              </a:lnSpc>
              <a:buFont typeface="Wingdings" pitchFamily="2" charset="2"/>
              <a:buChar char="v"/>
            </a:pPr>
            <a:r>
              <a:rPr lang="en-US" sz="1800" dirty="0"/>
              <a:t> Enumerated type</a:t>
            </a:r>
          </a:p>
          <a:p>
            <a:pPr>
              <a:lnSpc>
                <a:spcPct val="100000"/>
              </a:lnSpc>
              <a:buFont typeface="Wingdings" pitchFamily="2" charset="2"/>
              <a:buChar char="v"/>
            </a:pPr>
            <a:r>
              <a:rPr lang="en-US" dirty="0"/>
              <a:t>Refinements:</a:t>
            </a:r>
          </a:p>
          <a:p>
            <a:pPr lvl="1">
              <a:lnSpc>
                <a:spcPct val="100000"/>
              </a:lnSpc>
              <a:buFont typeface="Wingdings" pitchFamily="2" charset="2"/>
              <a:buChar char="v"/>
            </a:pPr>
            <a:r>
              <a:rPr lang="en-US" sz="1800" b="1" dirty="0">
                <a:solidFill>
                  <a:srgbClr val="00B0F0"/>
                </a:solidFill>
              </a:rPr>
              <a:t>Superposition refinement: </a:t>
            </a:r>
            <a:r>
              <a:rPr lang="en-US" sz="1800" dirty="0"/>
              <a:t>add nested </a:t>
            </a:r>
            <a:r>
              <a:rPr lang="en-US" sz="1800" dirty="0" err="1"/>
              <a:t>statemachines</a:t>
            </a:r>
            <a:r>
              <a:rPr lang="en-US" sz="1800" dirty="0"/>
              <a:t> </a:t>
            </a:r>
          </a:p>
          <a:p>
            <a:pPr lvl="1">
              <a:lnSpc>
                <a:spcPct val="100000"/>
              </a:lnSpc>
              <a:buFont typeface="Wingdings" pitchFamily="2" charset="2"/>
              <a:buChar char="v"/>
            </a:pPr>
            <a:r>
              <a:rPr lang="en-US" sz="1800" b="1" dirty="0">
                <a:solidFill>
                  <a:srgbClr val="00B0F0"/>
                </a:solidFill>
              </a:rPr>
              <a:t>Guard strengthening: </a:t>
            </a:r>
            <a:r>
              <a:rPr lang="en-US" sz="1800" dirty="0"/>
              <a:t>new guards concerning auxiliary variable</a:t>
            </a:r>
          </a:p>
          <a:p>
            <a:pPr lvl="1">
              <a:lnSpc>
                <a:spcPct val="100000"/>
              </a:lnSpc>
              <a:buFont typeface="Wingdings" pitchFamily="2" charset="2"/>
              <a:buChar char="v"/>
            </a:pPr>
            <a:r>
              <a:rPr lang="en-US" sz="1800" b="1" dirty="0">
                <a:solidFill>
                  <a:srgbClr val="00B0F0"/>
                </a:solidFill>
              </a:rPr>
              <a:t>New Events: </a:t>
            </a:r>
            <a:r>
              <a:rPr lang="en-US" sz="1800" dirty="0"/>
              <a:t>add self transitions</a:t>
            </a:r>
          </a:p>
          <a:p>
            <a:pPr lvl="1">
              <a:lnSpc>
                <a:spcPct val="100000"/>
              </a:lnSpc>
              <a:buFont typeface="Wingdings" pitchFamily="2" charset="2"/>
              <a:buChar char="v"/>
            </a:pPr>
            <a:endParaRPr lang="en-US" sz="1800" dirty="0"/>
          </a:p>
          <a:p>
            <a:pPr>
              <a:lnSpc>
                <a:spcPct val="100000"/>
              </a:lnSpc>
              <a:buFont typeface="Wingdings" pitchFamily="2" charset="2"/>
              <a:buChar char="v"/>
            </a:pPr>
            <a:endParaRPr lang="en-US" dirty="0"/>
          </a:p>
        </p:txBody>
      </p:sp>
      <p:grpSp>
        <p:nvGrpSpPr>
          <p:cNvPr id="12" name="Group 11">
            <a:extLst>
              <a:ext uri="{FF2B5EF4-FFF2-40B4-BE49-F238E27FC236}">
                <a16:creationId xmlns:a16="http://schemas.microsoft.com/office/drawing/2014/main" xmlns="" id="{4D6CFD44-B6B3-4B40-8156-F3ADE9C99F69}"/>
              </a:ext>
            </a:extLst>
          </p:cNvPr>
          <p:cNvGrpSpPr/>
          <p:nvPr/>
        </p:nvGrpSpPr>
        <p:grpSpPr>
          <a:xfrm>
            <a:off x="-117966" y="3128211"/>
            <a:ext cx="4894503" cy="2068135"/>
            <a:chOff x="-36053" y="3522846"/>
            <a:chExt cx="4761584" cy="1892475"/>
          </a:xfrm>
        </p:grpSpPr>
        <p:cxnSp>
          <p:nvCxnSpPr>
            <p:cNvPr id="14" name="Straight Connector 13">
              <a:extLst>
                <a:ext uri="{FF2B5EF4-FFF2-40B4-BE49-F238E27FC236}">
                  <a16:creationId xmlns:a16="http://schemas.microsoft.com/office/drawing/2014/main" xmlns="" id="{737BD7A5-23FF-284E-BD81-7A3888D27240}"/>
                </a:ext>
              </a:extLst>
            </p:cNvPr>
            <p:cNvCxnSpPr>
              <a:cxnSpLocks/>
            </p:cNvCxnSpPr>
            <p:nvPr/>
          </p:nvCxnSpPr>
          <p:spPr>
            <a:xfrm>
              <a:off x="4720955" y="3561346"/>
              <a:ext cx="4576" cy="1799992"/>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xmlns="" id="{20FE65D2-26C6-9F49-840C-B4F952D20452}"/>
                </a:ext>
              </a:extLst>
            </p:cNvPr>
            <p:cNvPicPr>
              <a:picLocks noChangeAspect="1"/>
            </p:cNvPicPr>
            <p:nvPr/>
          </p:nvPicPr>
          <p:blipFill rotWithShape="1">
            <a:blip r:embed="rId4"/>
            <a:srcRect r="15956"/>
            <a:stretch/>
          </p:blipFill>
          <p:spPr>
            <a:xfrm>
              <a:off x="-36053" y="3522846"/>
              <a:ext cx="4757008" cy="1892475"/>
            </a:xfrm>
            <a:prstGeom prst="rect">
              <a:avLst/>
            </a:prstGeom>
          </p:spPr>
        </p:pic>
      </p:grpSp>
    </p:spTree>
    <p:extLst>
      <p:ext uri="{BB962C8B-B14F-4D97-AF65-F5344CB8AC3E}">
        <p14:creationId xmlns:p14="http://schemas.microsoft.com/office/powerpoint/2010/main" val="181348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9D43FC56-B7A1-694D-8F32-5403958B3C1E}"/>
              </a:ext>
            </a:extLst>
          </p:cNvPr>
          <p:cNvSpPr>
            <a:spLocks noGrp="1"/>
          </p:cNvSpPr>
          <p:nvPr>
            <p:ph type="title"/>
          </p:nvPr>
        </p:nvSpPr>
        <p:spPr>
          <a:xfrm>
            <a:off x="618423" y="232553"/>
            <a:ext cx="7543800" cy="570225"/>
          </a:xfrm>
        </p:spPr>
        <p:txBody>
          <a:bodyPr/>
          <a:lstStyle/>
          <a:p>
            <a:r>
              <a:rPr lang="en-US" dirty="0"/>
              <a:t>Run-to-Completion </a:t>
            </a:r>
          </a:p>
        </p:txBody>
      </p:sp>
      <p:sp>
        <p:nvSpPr>
          <p:cNvPr id="7" name="Content Placeholder 6">
            <a:extLst>
              <a:ext uri="{FF2B5EF4-FFF2-40B4-BE49-F238E27FC236}">
                <a16:creationId xmlns:a16="http://schemas.microsoft.com/office/drawing/2014/main" xmlns="" id="{7B3DD651-FFFE-E949-AAF7-DD0795D17933}"/>
              </a:ext>
            </a:extLst>
          </p:cNvPr>
          <p:cNvSpPr>
            <a:spLocks noGrp="1"/>
          </p:cNvSpPr>
          <p:nvPr>
            <p:ph idx="1"/>
          </p:nvPr>
        </p:nvSpPr>
        <p:spPr>
          <a:xfrm>
            <a:off x="618867" y="722765"/>
            <a:ext cx="7543800" cy="3433635"/>
          </a:xfrm>
        </p:spPr>
        <p:txBody>
          <a:bodyPr>
            <a:noAutofit/>
          </a:bodyPr>
          <a:lstStyle/>
          <a:p>
            <a:pPr>
              <a:buFont typeface="Wingdings" pitchFamily="2" charset="2"/>
              <a:buChar char="v"/>
            </a:pPr>
            <a:r>
              <a:rPr lang="en-US" dirty="0"/>
              <a:t>Semantics is specified by an abstract basis that is extended by the model</a:t>
            </a:r>
          </a:p>
          <a:p>
            <a:pPr>
              <a:buFont typeface="Wingdings" pitchFamily="2" charset="2"/>
              <a:buChar char="v"/>
            </a:pPr>
            <a:r>
              <a:rPr lang="en-US" dirty="0"/>
              <a:t>The basis consist of an Event-B context and machine</a:t>
            </a:r>
          </a:p>
          <a:p>
            <a:pPr>
              <a:buFont typeface="Wingdings" pitchFamily="2" charset="2"/>
              <a:buChar char="v"/>
            </a:pPr>
            <a:r>
              <a:rPr lang="en-US" dirty="0"/>
              <a:t>Basis Context</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marL="0" indent="0">
              <a:buNone/>
            </a:pPr>
            <a:r>
              <a:rPr lang="en-US" dirty="0"/>
              <a:t/>
            </a:r>
            <a:br>
              <a:rPr lang="en-US" dirty="0"/>
            </a:br>
            <a:endParaRPr lang="en-US" dirty="0"/>
          </a:p>
          <a:p>
            <a:pPr>
              <a:buFont typeface="Wingdings" pitchFamily="2" charset="2"/>
              <a:buChar char="v"/>
            </a:pPr>
            <a:r>
              <a:rPr lang="en-US" dirty="0"/>
              <a:t>Basis Machine</a:t>
            </a:r>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xmlns="" id="{E40EE6DA-F1B8-E94D-87C6-28C10CB9E244}"/>
              </a:ext>
            </a:extLst>
          </p:cNvPr>
          <p:cNvPicPr>
            <a:picLocks noChangeAspect="1"/>
          </p:cNvPicPr>
          <p:nvPr/>
        </p:nvPicPr>
        <p:blipFill>
          <a:blip r:embed="rId2"/>
          <a:stretch>
            <a:fillRect/>
          </a:stretch>
        </p:blipFill>
        <p:spPr>
          <a:xfrm>
            <a:off x="251827" y="1764134"/>
            <a:ext cx="8640346" cy="2337706"/>
          </a:xfrm>
          <a:prstGeom prst="rect">
            <a:avLst/>
          </a:prstGeom>
        </p:spPr>
      </p:pic>
      <p:grpSp>
        <p:nvGrpSpPr>
          <p:cNvPr id="2" name="Group 1">
            <a:extLst>
              <a:ext uri="{FF2B5EF4-FFF2-40B4-BE49-F238E27FC236}">
                <a16:creationId xmlns:a16="http://schemas.microsoft.com/office/drawing/2014/main" xmlns="" id="{B4647FE8-08BF-FD49-8917-74E808227F90}"/>
              </a:ext>
            </a:extLst>
          </p:cNvPr>
          <p:cNvGrpSpPr/>
          <p:nvPr/>
        </p:nvGrpSpPr>
        <p:grpSpPr>
          <a:xfrm>
            <a:off x="1139380" y="4434477"/>
            <a:ext cx="7385753" cy="2337706"/>
            <a:chOff x="872723" y="4520294"/>
            <a:chExt cx="7385753" cy="2337706"/>
          </a:xfrm>
        </p:grpSpPr>
        <p:pic>
          <p:nvPicPr>
            <p:cNvPr id="8" name="Picture 7">
              <a:extLst>
                <a:ext uri="{FF2B5EF4-FFF2-40B4-BE49-F238E27FC236}">
                  <a16:creationId xmlns:a16="http://schemas.microsoft.com/office/drawing/2014/main" xmlns="" id="{F4A8BFBB-B231-7945-AAAF-F94599387276}"/>
                </a:ext>
              </a:extLst>
            </p:cNvPr>
            <p:cNvPicPr>
              <a:picLocks noChangeAspect="1"/>
            </p:cNvPicPr>
            <p:nvPr/>
          </p:nvPicPr>
          <p:blipFill rotWithShape="1">
            <a:blip r:embed="rId3"/>
            <a:srcRect l="89569" b="44005"/>
            <a:stretch/>
          </p:blipFill>
          <p:spPr>
            <a:xfrm>
              <a:off x="7326430" y="4520294"/>
              <a:ext cx="932046" cy="2337706"/>
            </a:xfrm>
            <a:prstGeom prst="rect">
              <a:avLst/>
            </a:prstGeom>
          </p:spPr>
        </p:pic>
        <p:pic>
          <p:nvPicPr>
            <p:cNvPr id="11" name="Picture 10">
              <a:extLst>
                <a:ext uri="{FF2B5EF4-FFF2-40B4-BE49-F238E27FC236}">
                  <a16:creationId xmlns:a16="http://schemas.microsoft.com/office/drawing/2014/main" xmlns="" id="{7446C337-37A6-E544-9162-1089622540C8}"/>
                </a:ext>
              </a:extLst>
            </p:cNvPr>
            <p:cNvPicPr>
              <a:picLocks noChangeAspect="1"/>
            </p:cNvPicPr>
            <p:nvPr/>
          </p:nvPicPr>
          <p:blipFill rotWithShape="1">
            <a:blip r:embed="rId3"/>
            <a:srcRect r="18744" b="44005"/>
            <a:stretch/>
          </p:blipFill>
          <p:spPr>
            <a:xfrm>
              <a:off x="872723" y="4520294"/>
              <a:ext cx="7260627" cy="2337706"/>
            </a:xfrm>
            <a:prstGeom prst="rect">
              <a:avLst/>
            </a:prstGeom>
          </p:spPr>
        </p:pic>
      </p:grpSp>
    </p:spTree>
    <p:extLst>
      <p:ext uri="{BB962C8B-B14F-4D97-AF65-F5344CB8AC3E}">
        <p14:creationId xmlns:p14="http://schemas.microsoft.com/office/powerpoint/2010/main" val="353573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xmlns=""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xmlns="" id="{85898310-AFA5-7045-9B37-1BC6ADA4AFA6}"/>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40" name="TextBox 39">
            <a:extLst>
              <a:ext uri="{FF2B5EF4-FFF2-40B4-BE49-F238E27FC236}">
                <a16:creationId xmlns:a16="http://schemas.microsoft.com/office/drawing/2014/main" xmlns="" id="{D113B4D6-110F-1A40-A6C2-171C3CD9DB46}"/>
              </a:ext>
            </a:extLst>
          </p:cNvPr>
          <p:cNvSpPr txBox="1"/>
          <p:nvPr/>
        </p:nvSpPr>
        <p:spPr>
          <a:xfrm>
            <a:off x="437982" y="898747"/>
            <a:ext cx="8737600" cy="3754871"/>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xmlns="" id="{F939BA6F-F2DF-8946-87E5-F3DB28D54571}"/>
              </a:ext>
            </a:extLst>
          </p:cNvPr>
          <p:cNvSpPr txBox="1"/>
          <p:nvPr/>
        </p:nvSpPr>
        <p:spPr>
          <a:xfrm>
            <a:off x="936094" y="1871330"/>
            <a:ext cx="1490407"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xmlns="" id="{85A62F10-ECD0-FA4D-9EA5-D6316B970C7E}"/>
              </a:ext>
            </a:extLst>
          </p:cNvPr>
          <p:cNvSpPr txBox="1"/>
          <p:nvPr/>
        </p:nvSpPr>
        <p:spPr>
          <a:xfrm>
            <a:off x="5436173" y="1900304"/>
            <a:ext cx="1421715"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xmlns="" id="{978CA561-63F3-D64D-8E14-25F9BD111C17}"/>
              </a:ext>
            </a:extLst>
          </p:cNvPr>
          <p:cNvSpPr/>
          <p:nvPr/>
        </p:nvSpPr>
        <p:spPr>
          <a:xfrm>
            <a:off x="6672279" y="1379625"/>
            <a:ext cx="160065" cy="1621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xmlns="" id="{2916F6AF-4D1C-F24D-ADF2-29E58DA8A8C8}"/>
              </a:ext>
            </a:extLst>
          </p:cNvPr>
          <p:cNvCxnSpPr>
            <a:cxnSpLocks/>
            <a:endCxn id="42" idx="0"/>
          </p:cNvCxnSpPr>
          <p:nvPr/>
        </p:nvCxnSpPr>
        <p:spPr>
          <a:xfrm rot="10800000" flipV="1">
            <a:off x="6147031" y="1459245"/>
            <a:ext cx="559264" cy="441059"/>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8590ED88-828B-7A41-AE4A-DB6FE45110F0}"/>
              </a:ext>
            </a:extLst>
          </p:cNvPr>
          <p:cNvCxnSpPr>
            <a:cxnSpLocks/>
            <a:stCxn id="42" idx="2"/>
          </p:cNvCxnSpPr>
          <p:nvPr/>
        </p:nvCxnSpPr>
        <p:spPr>
          <a:xfrm flipH="1">
            <a:off x="6147030" y="3500741"/>
            <a:ext cx="1" cy="14400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D7D89362-E254-CA4F-8534-DACAAB6F04D6}"/>
              </a:ext>
            </a:extLst>
          </p:cNvPr>
          <p:cNvCxnSpPr>
            <a:cxnSpLocks/>
          </p:cNvCxnSpPr>
          <p:nvPr/>
        </p:nvCxnSpPr>
        <p:spPr>
          <a:xfrm>
            <a:off x="2443502" y="2252719"/>
            <a:ext cx="299267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03133D9C-969C-E744-BCDD-A9AF75E49C68}"/>
              </a:ext>
            </a:extLst>
          </p:cNvPr>
          <p:cNvCxnSpPr>
            <a:cxnSpLocks/>
          </p:cNvCxnSpPr>
          <p:nvPr/>
        </p:nvCxnSpPr>
        <p:spPr>
          <a:xfrm>
            <a:off x="2443502" y="3249000"/>
            <a:ext cx="2992671" cy="7838"/>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xmlns="" id="{4178CC04-B9B7-CA4F-AD10-50323842F25B}"/>
              </a:ext>
            </a:extLst>
          </p:cNvPr>
          <p:cNvSpPr/>
          <p:nvPr/>
        </p:nvSpPr>
        <p:spPr>
          <a:xfrm rot="21410085">
            <a:off x="6696965" y="2502943"/>
            <a:ext cx="329860" cy="602532"/>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xmlns="" id="{3490180A-658C-114B-B5C1-7A25B6A2489D}"/>
              </a:ext>
            </a:extLst>
          </p:cNvPr>
          <p:cNvSpPr txBox="1"/>
          <p:nvPr/>
        </p:nvSpPr>
        <p:spPr>
          <a:xfrm>
            <a:off x="855142" y="5228985"/>
            <a:ext cx="3535119" cy="738664"/>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F811D3CA-31AD-664C-9889-05D0D64DEE50}"/>
                  </a:ext>
                </a:extLst>
              </p:cNvPr>
              <p:cNvSpPr txBox="1"/>
              <p:nvPr/>
            </p:nvSpPr>
            <p:spPr>
              <a:xfrm>
                <a:off x="6120678" y="3610002"/>
                <a:ext cx="1883913" cy="954106"/>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6120678" y="3610002"/>
                <a:ext cx="1883913" cy="954106"/>
              </a:xfrm>
              <a:prstGeom prst="rect">
                <a:avLst/>
              </a:prstGeom>
              <a:blipFill>
                <a:blip r:embed="rId3"/>
                <a:stretch>
                  <a:fillRect l="-671" r="-671"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48228458-C68B-DF47-BA33-0C5FCB12ECDE}"/>
                  </a:ext>
                </a:extLst>
              </p:cNvPr>
              <p:cNvSpPr txBox="1"/>
              <p:nvPr/>
            </p:nvSpPr>
            <p:spPr>
              <a:xfrm>
                <a:off x="3177447" y="3594111"/>
                <a:ext cx="3134242" cy="954106"/>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177447" y="3594111"/>
                <a:ext cx="3134242" cy="954106"/>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47E6EAD7-0ACF-B745-8A6A-D58E7F78FC72}"/>
                  </a:ext>
                </a:extLst>
              </p:cNvPr>
              <p:cNvSpPr txBox="1"/>
              <p:nvPr/>
            </p:nvSpPr>
            <p:spPr>
              <a:xfrm>
                <a:off x="230909" y="3603185"/>
                <a:ext cx="3188264" cy="954106"/>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30909" y="3603185"/>
                <a:ext cx="3188264" cy="954106"/>
              </a:xfrm>
              <a:prstGeom prst="rect">
                <a:avLst/>
              </a:prstGeom>
              <a:blipFill>
                <a:blip r:embed="rId5"/>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D737AF09-0296-D341-AE8E-4134F49BAA94}"/>
                  </a:ext>
                </a:extLst>
              </p:cNvPr>
              <p:cNvSpPr txBox="1"/>
              <p:nvPr/>
            </p:nvSpPr>
            <p:spPr>
              <a:xfrm>
                <a:off x="2389795" y="2302732"/>
                <a:ext cx="2871964" cy="954106"/>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2389795" y="2302732"/>
                <a:ext cx="2871964" cy="954106"/>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80D5933D-164E-BB4B-A374-6493BF45245F}"/>
                  </a:ext>
                </a:extLst>
              </p:cNvPr>
              <p:cNvSpPr txBox="1"/>
              <p:nvPr/>
            </p:nvSpPr>
            <p:spPr>
              <a:xfrm>
                <a:off x="1991607" y="1250466"/>
                <a:ext cx="3799995" cy="954106"/>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991607" y="1250466"/>
                <a:ext cx="3799995" cy="954106"/>
              </a:xfrm>
              <a:prstGeom prst="rect">
                <a:avLst/>
              </a:prstGeom>
              <a:blipFill>
                <a:blip r:embed="rId7"/>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79273997-8A73-3143-B81B-A001AF967D2A}"/>
                  </a:ext>
                </a:extLst>
              </p:cNvPr>
              <p:cNvSpPr txBox="1"/>
              <p:nvPr/>
            </p:nvSpPr>
            <p:spPr>
              <a:xfrm>
                <a:off x="6236788" y="2327155"/>
                <a:ext cx="3696176" cy="954106"/>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6236788" y="2327155"/>
                <a:ext cx="3696176" cy="954106"/>
              </a:xfrm>
              <a:prstGeom prst="rect">
                <a:avLst/>
              </a:prstGeom>
              <a:blipFill>
                <a:blip r:embed="rId8"/>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0D6DC498-2720-6C4B-98CE-EA7E687952D6}"/>
                  </a:ext>
                </a:extLst>
              </p:cNvPr>
              <p:cNvSpPr txBox="1"/>
              <p:nvPr/>
            </p:nvSpPr>
            <p:spPr>
              <a:xfrm>
                <a:off x="6762104" y="1241722"/>
                <a:ext cx="2072106" cy="738663"/>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6762104" y="1241722"/>
                <a:ext cx="2072106" cy="738663"/>
              </a:xfrm>
              <a:prstGeom prst="rect">
                <a:avLst/>
              </a:prstGeom>
              <a:blipFill>
                <a:blip r:embed="rId9"/>
                <a:stretch>
                  <a:fillRect t="-1695" b="-678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xmlns="" id="{F9AE99DC-8D7F-4A48-B2C8-E35AEF16C46C}"/>
              </a:ext>
            </a:extLst>
          </p:cNvPr>
          <p:cNvSpPr txBox="1"/>
          <p:nvPr/>
        </p:nvSpPr>
        <p:spPr>
          <a:xfrm>
            <a:off x="812507" y="4941795"/>
            <a:ext cx="6988264" cy="307777"/>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B501EC5B-34B0-F04E-980A-100129933109}"/>
                  </a:ext>
                </a:extLst>
              </p:cNvPr>
              <p:cNvSpPr txBox="1"/>
              <p:nvPr/>
            </p:nvSpPr>
            <p:spPr>
              <a:xfrm>
                <a:off x="4376197" y="5224181"/>
                <a:ext cx="4827509" cy="738664"/>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76197" y="5224181"/>
                <a:ext cx="4827509" cy="738664"/>
              </a:xfrm>
              <a:prstGeom prst="rect">
                <a:avLst/>
              </a:prstGeom>
              <a:blipFill>
                <a:blip r:embed="rId10"/>
                <a:stretch>
                  <a:fillRect l="-262" b="-5000"/>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xmlns="" id="{D47F78F6-F8D5-8F4E-8ADB-DFCB2F9F8100}"/>
              </a:ext>
            </a:extLst>
          </p:cNvPr>
          <p:cNvCxnSpPr>
            <a:cxnSpLocks/>
            <a:stCxn id="57" idx="1"/>
          </p:cNvCxnSpPr>
          <p:nvPr/>
        </p:nvCxnSpPr>
        <p:spPr>
          <a:xfrm rot="10800000" flipH="1">
            <a:off x="812507" y="2608299"/>
            <a:ext cx="123582" cy="2487386"/>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xmlns="" id="{3E5A139B-96FF-044C-8742-01A377D08DE3}"/>
              </a:ext>
            </a:extLst>
          </p:cNvPr>
          <p:cNvCxnSpPr>
            <a:cxnSpLocks/>
          </p:cNvCxnSpPr>
          <p:nvPr/>
        </p:nvCxnSpPr>
        <p:spPr>
          <a:xfrm rot="16200000" flipV="1">
            <a:off x="2083784" y="3714717"/>
            <a:ext cx="1580575" cy="861138"/>
          </a:xfrm>
          <a:prstGeom prst="bentConnector3">
            <a:avLst>
              <a:gd name="adj1" fmla="val 9996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BCC06F06-3A21-5743-8B6E-A8E63A2CB30C}"/>
                  </a:ext>
                </a:extLst>
              </p:cNvPr>
              <p:cNvSpPr txBox="1"/>
              <p:nvPr/>
            </p:nvSpPr>
            <p:spPr>
              <a:xfrm>
                <a:off x="624233" y="5900615"/>
                <a:ext cx="8042945" cy="95410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624233" y="5900615"/>
                <a:ext cx="8042945" cy="954107"/>
              </a:xfrm>
              <a:prstGeom prst="rect">
                <a:avLst/>
              </a:prstGeom>
              <a:blipFill>
                <a:blip r:embed="rId11"/>
                <a:stretch>
                  <a:fillRect l="-158" t="-5263" b="-3947"/>
                </a:stretch>
              </a:blipFill>
            </p:spPr>
            <p:txBody>
              <a:bodyPr/>
              <a:lstStyle/>
              <a:p>
                <a:r>
                  <a:rPr lang="en-US">
                    <a:noFill/>
                  </a:rPr>
                  <a:t> </a:t>
                </a:r>
              </a:p>
            </p:txBody>
          </p:sp>
        </mc:Fallback>
      </mc:AlternateContent>
    </p:spTree>
    <p:extLst>
      <p:ext uri="{BB962C8B-B14F-4D97-AF65-F5344CB8AC3E}">
        <p14:creationId xmlns:p14="http://schemas.microsoft.com/office/powerpoint/2010/main" val="16716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Lst>
  </p:timing>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4653</TotalTime>
  <Words>1536</Words>
  <Application>Microsoft Macintosh PowerPoint</Application>
  <PresentationFormat>On-screen Show (4:3)</PresentationFormat>
  <Paragraphs>402</Paragraphs>
  <Slides>23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Al Nile</vt:lpstr>
      <vt:lpstr>Calibri</vt:lpstr>
      <vt:lpstr>Cambria Math</vt:lpstr>
      <vt:lpstr>DengXian</vt:lpstr>
      <vt:lpstr>Garamond</vt:lpstr>
      <vt:lpstr>Gill Sans MT</vt:lpstr>
      <vt:lpstr>Mangal</vt:lpstr>
      <vt:lpstr>Wingdings</vt:lpstr>
      <vt:lpstr>Arial</vt:lpstr>
      <vt:lpstr>Sandia Theme (White Background)</vt:lpstr>
      <vt:lpstr>Formal Verification of  Run-to-completion Style  Statecharts Using Event-B</vt:lpstr>
      <vt:lpstr>OUTLINE</vt:lpstr>
      <vt:lpstr>Introduction</vt:lpstr>
      <vt:lpstr>Motivation </vt:lpstr>
      <vt:lpstr>State Chart XML (SCXML)</vt:lpstr>
      <vt:lpstr>Event-B </vt:lpstr>
      <vt:lpstr>UML-B </vt:lpstr>
      <vt:lpstr>Run-to-Completion </vt:lpstr>
      <vt:lpstr>Statechart Like Representation of Run-to-completion Semantics </vt:lpstr>
      <vt:lpstr>Model Construction</vt:lpstr>
      <vt:lpstr>Different Types of Refinement</vt:lpstr>
      <vt:lpstr>Quadrotor Helicopter Model Construction</vt:lpstr>
      <vt:lpstr>Quadrotor Helicopter Model Construction (cont.)</vt:lpstr>
      <vt:lpstr>SCXML Model Translation to Event-B</vt:lpstr>
      <vt:lpstr>SCXML Model Translation to Event-B</vt:lpstr>
      <vt:lpstr>Model Verification</vt:lpstr>
      <vt:lpstr>Verification of Safety Properties using theorem provers</vt:lpstr>
      <vt:lpstr>Verification of Control Responses using LTL model checking</vt:lpstr>
      <vt:lpstr>Conclusions and Future Work</vt:lpstr>
      <vt:lpstr>Conclusions</vt:lpstr>
      <vt:lpstr>Future Work</vt:lpstr>
      <vt:lpstr> QUESTIONS</vt:lpstr>
      <vt:lpstr>Statechart Like Representation of Run-to-completion Semantics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Colin Snook</cp:lastModifiedBy>
  <cp:revision>150</cp:revision>
  <dcterms:created xsi:type="dcterms:W3CDTF">2017-10-14T01:15:26Z</dcterms:created>
  <dcterms:modified xsi:type="dcterms:W3CDTF">2020-09-08T18:23:52Z</dcterms:modified>
</cp:coreProperties>
</file>